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Lst>
  <p:notesMasterIdLst>
    <p:notesMasterId r:id="rId35"/>
  </p:notesMasterIdLst>
  <p:handoutMasterIdLst>
    <p:handoutMasterId r:id="rId36"/>
  </p:handoutMasterIdLst>
  <p:sldIdLst>
    <p:sldId id="574" r:id="rId3"/>
    <p:sldId id="1424" r:id="rId4"/>
    <p:sldId id="1423" r:id="rId5"/>
    <p:sldId id="1428" r:id="rId6"/>
    <p:sldId id="1411" r:id="rId7"/>
    <p:sldId id="1468" r:id="rId8"/>
    <p:sldId id="1416" r:id="rId9"/>
    <p:sldId id="1418" r:id="rId10"/>
    <p:sldId id="1419" r:id="rId11"/>
    <p:sldId id="1425" r:id="rId12"/>
    <p:sldId id="1475" r:id="rId13"/>
    <p:sldId id="1471" r:id="rId14"/>
    <p:sldId id="1472" r:id="rId15"/>
    <p:sldId id="1473" r:id="rId16"/>
    <p:sldId id="1474" r:id="rId17"/>
    <p:sldId id="1460" r:id="rId18"/>
    <p:sldId id="1461" r:id="rId19"/>
    <p:sldId id="1462" r:id="rId20"/>
    <p:sldId id="1466" r:id="rId21"/>
    <p:sldId id="1463" r:id="rId22"/>
    <p:sldId id="1464" r:id="rId23"/>
    <p:sldId id="1465" r:id="rId24"/>
    <p:sldId id="1426" r:id="rId25"/>
    <p:sldId id="1452" r:id="rId26"/>
    <p:sldId id="1453" r:id="rId27"/>
    <p:sldId id="1454" r:id="rId28"/>
    <p:sldId id="1432" r:id="rId29"/>
    <p:sldId id="1456" r:id="rId30"/>
    <p:sldId id="1457" r:id="rId31"/>
    <p:sldId id="1458" r:id="rId32"/>
    <p:sldId id="1459" r:id="rId33"/>
    <p:sldId id="1422" r:id="rId34"/>
  </p:sldIdLst>
  <p:sldSz cx="9721850" cy="6840538"/>
  <p:notesSz cx="9144000" cy="6858000"/>
  <p:defaultTextStyle>
    <a:defPPr>
      <a:defRPr lang="en-US"/>
    </a:defPPr>
    <a:lvl1pPr algn="ctr" rtl="0" fontAlgn="base">
      <a:spcBef>
        <a:spcPct val="0"/>
      </a:spcBef>
      <a:spcAft>
        <a:spcPct val="0"/>
      </a:spcAft>
      <a:defRPr sz="2100" kern="1200">
        <a:solidFill>
          <a:schemeClr val="bg2"/>
        </a:solidFill>
        <a:latin typeface="Impact" charset="0"/>
        <a:ea typeface="ＭＳ Ｐゴシック" charset="-128"/>
        <a:cs typeface="+mn-cs"/>
      </a:defRPr>
    </a:lvl1pPr>
    <a:lvl2pPr marL="457200" algn="ctr" rtl="0" fontAlgn="base">
      <a:spcBef>
        <a:spcPct val="0"/>
      </a:spcBef>
      <a:spcAft>
        <a:spcPct val="0"/>
      </a:spcAft>
      <a:defRPr sz="2100" kern="1200">
        <a:solidFill>
          <a:schemeClr val="bg2"/>
        </a:solidFill>
        <a:latin typeface="Impact" charset="0"/>
        <a:ea typeface="ＭＳ Ｐゴシック" charset="-128"/>
        <a:cs typeface="+mn-cs"/>
      </a:defRPr>
    </a:lvl2pPr>
    <a:lvl3pPr marL="914400" algn="ctr" rtl="0" fontAlgn="base">
      <a:spcBef>
        <a:spcPct val="0"/>
      </a:spcBef>
      <a:spcAft>
        <a:spcPct val="0"/>
      </a:spcAft>
      <a:defRPr sz="2100" kern="1200">
        <a:solidFill>
          <a:schemeClr val="bg2"/>
        </a:solidFill>
        <a:latin typeface="Impact" charset="0"/>
        <a:ea typeface="ＭＳ Ｐゴシック" charset="-128"/>
        <a:cs typeface="+mn-cs"/>
      </a:defRPr>
    </a:lvl3pPr>
    <a:lvl4pPr marL="1371600" algn="ctr" rtl="0" fontAlgn="base">
      <a:spcBef>
        <a:spcPct val="0"/>
      </a:spcBef>
      <a:spcAft>
        <a:spcPct val="0"/>
      </a:spcAft>
      <a:defRPr sz="2100" kern="1200">
        <a:solidFill>
          <a:schemeClr val="bg2"/>
        </a:solidFill>
        <a:latin typeface="Impact" charset="0"/>
        <a:ea typeface="ＭＳ Ｐゴシック" charset="-128"/>
        <a:cs typeface="+mn-cs"/>
      </a:defRPr>
    </a:lvl4pPr>
    <a:lvl5pPr marL="1828800" algn="ctr" rtl="0" fontAlgn="base">
      <a:spcBef>
        <a:spcPct val="0"/>
      </a:spcBef>
      <a:spcAft>
        <a:spcPct val="0"/>
      </a:spcAft>
      <a:defRPr sz="2100" kern="1200">
        <a:solidFill>
          <a:schemeClr val="bg2"/>
        </a:solidFill>
        <a:latin typeface="Impact" charset="0"/>
        <a:ea typeface="ＭＳ Ｐゴシック" charset="-128"/>
        <a:cs typeface="+mn-cs"/>
      </a:defRPr>
    </a:lvl5pPr>
    <a:lvl6pPr marL="2286000" algn="l" defTabSz="914400" rtl="0" eaLnBrk="1" latinLnBrk="0" hangingPunct="1">
      <a:defRPr sz="2100" kern="1200">
        <a:solidFill>
          <a:schemeClr val="bg2"/>
        </a:solidFill>
        <a:latin typeface="Impact" charset="0"/>
        <a:ea typeface="ＭＳ Ｐゴシック" charset="-128"/>
        <a:cs typeface="+mn-cs"/>
      </a:defRPr>
    </a:lvl6pPr>
    <a:lvl7pPr marL="2743200" algn="l" defTabSz="914400" rtl="0" eaLnBrk="1" latinLnBrk="0" hangingPunct="1">
      <a:defRPr sz="2100" kern="1200">
        <a:solidFill>
          <a:schemeClr val="bg2"/>
        </a:solidFill>
        <a:latin typeface="Impact" charset="0"/>
        <a:ea typeface="ＭＳ Ｐゴシック" charset="-128"/>
        <a:cs typeface="+mn-cs"/>
      </a:defRPr>
    </a:lvl7pPr>
    <a:lvl8pPr marL="3200400" algn="l" defTabSz="914400" rtl="0" eaLnBrk="1" latinLnBrk="0" hangingPunct="1">
      <a:defRPr sz="2100" kern="1200">
        <a:solidFill>
          <a:schemeClr val="bg2"/>
        </a:solidFill>
        <a:latin typeface="Impact" charset="0"/>
        <a:ea typeface="ＭＳ Ｐゴシック" charset="-128"/>
        <a:cs typeface="+mn-cs"/>
      </a:defRPr>
    </a:lvl8pPr>
    <a:lvl9pPr marL="3657600" algn="l" defTabSz="914400" rtl="0" eaLnBrk="1" latinLnBrk="0" hangingPunct="1">
      <a:defRPr sz="2100" kern="1200">
        <a:solidFill>
          <a:schemeClr val="bg2"/>
        </a:solidFill>
        <a:latin typeface="Impact"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D278"/>
    <a:srgbClr val="292929"/>
    <a:srgbClr val="4D4D4D"/>
    <a:srgbClr val="FFBD5B"/>
    <a:srgbClr val="FFC46D"/>
    <a:srgbClr val="66CCFF"/>
    <a:srgbClr val="0066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90" d="100"/>
          <a:sy n="90" d="100"/>
        </p:scale>
        <p:origin x="-344" y="-280"/>
      </p:cViewPr>
      <p:guideLst>
        <p:guide orient="horz" pos="2152"/>
        <p:guide pos="301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960" y="-90"/>
      </p:cViewPr>
      <p:guideLst>
        <p:guide orient="horz" pos="2160"/>
        <p:guide pos="288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2754" name="Rectangle 2"/>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chemeClr val="tx1"/>
                </a:solidFill>
                <a:effectLst>
                  <a:outerShdw blurRad="38100" dist="38100" dir="2700000" algn="tl">
                    <a:srgbClr val="DDDDDD"/>
                  </a:outerShdw>
                </a:effectLst>
                <a:latin typeface="Arial" charset="0"/>
                <a:ea typeface="+mn-ea"/>
              </a:defRPr>
            </a:lvl1pPr>
          </a:lstStyle>
          <a:p>
            <a:pPr>
              <a:defRPr/>
            </a:pPr>
            <a:endParaRPr lang="pt-BR"/>
          </a:p>
        </p:txBody>
      </p:sp>
      <p:sp>
        <p:nvSpPr>
          <p:cNvPr id="1482755" name="Rectangle 3"/>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effectLst>
                  <a:outerShdw blurRad="38100" dist="38100" dir="2700000" algn="tl">
                    <a:srgbClr val="DDDDDD"/>
                  </a:outerShdw>
                </a:effectLst>
                <a:latin typeface="Arial" charset="0"/>
                <a:ea typeface="+mn-ea"/>
              </a:defRPr>
            </a:lvl1pPr>
          </a:lstStyle>
          <a:p>
            <a:pPr>
              <a:defRPr/>
            </a:pPr>
            <a:endParaRPr lang="pt-BR"/>
          </a:p>
        </p:txBody>
      </p:sp>
      <p:sp>
        <p:nvSpPr>
          <p:cNvPr id="1482756" name="Rectangle 4"/>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1">
                <a:solidFill>
                  <a:schemeClr val="tx1"/>
                </a:solidFill>
                <a:effectLst>
                  <a:outerShdw blurRad="38100" dist="38100" dir="2700000" algn="tl">
                    <a:srgbClr val="DDDDDD"/>
                  </a:outerShdw>
                </a:effectLst>
                <a:latin typeface="Arial" charset="0"/>
                <a:ea typeface="+mn-ea"/>
              </a:defRPr>
            </a:lvl1pPr>
          </a:lstStyle>
          <a:p>
            <a:pPr>
              <a:defRPr/>
            </a:pPr>
            <a:endParaRPr lang="pt-BR"/>
          </a:p>
        </p:txBody>
      </p:sp>
      <p:sp>
        <p:nvSpPr>
          <p:cNvPr id="1482757" name="Rectangle 5"/>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effectLst>
                  <a:outerShdw blurRad="38100" dist="38100" dir="2700000" algn="tl">
                    <a:srgbClr val="C0C0C0"/>
                  </a:outerShdw>
                </a:effectLst>
                <a:latin typeface="Arial" charset="0"/>
              </a:defRPr>
            </a:lvl1pPr>
          </a:lstStyle>
          <a:p>
            <a:fld id="{AA0B99D4-F9DB-45B9-9CE9-E7B6B1FE90B5}" type="slidenum">
              <a:rPr lang="pt-BR" altLang="pt-BR"/>
              <a:pPr/>
              <a:t>‹nº›</a:t>
            </a:fld>
            <a:endParaRPr lang="pt-BR" altLang="pt-BR"/>
          </a:p>
        </p:txBody>
      </p:sp>
    </p:spTree>
    <p:extLst>
      <p:ext uri="{BB962C8B-B14F-4D97-AF65-F5344CB8AC3E}">
        <p14:creationId xmlns:p14="http://schemas.microsoft.com/office/powerpoint/2010/main" val="1706279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New Roman" charset="0"/>
                <a:ea typeface="+mn-ea"/>
              </a:defRPr>
            </a:lvl1pPr>
          </a:lstStyle>
          <a:p>
            <a:pPr>
              <a:defRPr/>
            </a:pPr>
            <a:endParaRPr lang="en-US"/>
          </a:p>
        </p:txBody>
      </p:sp>
      <p:sp>
        <p:nvSpPr>
          <p:cNvPr id="3075"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ea typeface="+mn-ea"/>
              </a:defRPr>
            </a:lvl1pPr>
          </a:lstStyle>
          <a:p>
            <a:pPr>
              <a:defRPr/>
            </a:pPr>
            <a:endParaRPr lang="en-US"/>
          </a:p>
        </p:txBody>
      </p:sp>
      <p:sp>
        <p:nvSpPr>
          <p:cNvPr id="26628" name="Rectangle 4"/>
          <p:cNvSpPr>
            <a:spLocks noChangeArrowheads="1" noTextEdit="1"/>
          </p:cNvSpPr>
          <p:nvPr>
            <p:ph type="sldImg" idx="2"/>
          </p:nvPr>
        </p:nvSpPr>
        <p:spPr bwMode="auto">
          <a:xfrm>
            <a:off x="2744788" y="514350"/>
            <a:ext cx="3654425"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3078"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New Roman"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charset="0"/>
              </a:defRPr>
            </a:lvl1pPr>
          </a:lstStyle>
          <a:p>
            <a:fld id="{6C73A82D-86AA-4DE0-BC9F-C138B4B93EC9}" type="slidenum">
              <a:rPr lang="en-US" altLang="pt-BR"/>
              <a:pPr/>
              <a:t>‹nº›</a:t>
            </a:fld>
            <a:endParaRPr lang="en-US" altLang="pt-BR"/>
          </a:p>
        </p:txBody>
      </p:sp>
    </p:spTree>
    <p:extLst>
      <p:ext uri="{BB962C8B-B14F-4D97-AF65-F5344CB8AC3E}">
        <p14:creationId xmlns:p14="http://schemas.microsoft.com/office/powerpoint/2010/main" val="2168148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fld id="{124DF4EA-9271-440B-B98E-658F5ECF6278}" type="slidenum">
              <a:rPr lang="en-US" altLang="pt-BR" sz="1200">
                <a:solidFill>
                  <a:schemeClr val="tx1"/>
                </a:solidFill>
                <a:latin typeface="Times New Roman" charset="0"/>
              </a:rPr>
              <a:pPr eaLnBrk="1" hangingPunct="1"/>
              <a:t>1</a:t>
            </a:fld>
            <a:endParaRPr lang="en-US" altLang="pt-BR" sz="1200">
              <a:solidFill>
                <a:schemeClr val="tx1"/>
              </a:solidFill>
              <a:latin typeface="Times New Roman" charset="0"/>
            </a:endParaRPr>
          </a:p>
        </p:txBody>
      </p:sp>
      <p:sp>
        <p:nvSpPr>
          <p:cNvPr id="28675" name="Rectangle 2"/>
          <p:cNvSpPr>
            <a:spLocks noChangeArrowheads="1" noTextEdit="1"/>
          </p:cNvSpPr>
          <p:nvPr>
            <p:ph type="sldImg"/>
          </p:nvPr>
        </p:nvSpPr>
        <p:spPr>
          <a:solidFill>
            <a:srgbClr val="FFFFFF"/>
          </a:solidFill>
          <a:ln/>
        </p:spPr>
      </p:sp>
      <p:sp>
        <p:nvSpPr>
          <p:cNvPr id="2867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pt-BR" smtClean="0"/>
              <a:t>Fagocitose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8663" y="2125663"/>
            <a:ext cx="8264525" cy="14652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458913" y="3876675"/>
            <a:ext cx="6804025" cy="17478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EFFC0C-C1EA-4B59-BB46-2E92C5E2F63F}" type="slidenum">
              <a:rPr lang="en-US" altLang="pt-BR"/>
              <a:pPr/>
              <a:t>‹nº›</a:t>
            </a:fld>
            <a:endParaRPr lang="en-US" altLang="pt-BR"/>
          </a:p>
        </p:txBody>
      </p:sp>
    </p:spTree>
    <p:extLst>
      <p:ext uri="{BB962C8B-B14F-4D97-AF65-F5344CB8AC3E}">
        <p14:creationId xmlns:p14="http://schemas.microsoft.com/office/powerpoint/2010/main" val="411969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E293B2-128D-4D83-B819-7C5D895B5644}" type="slidenum">
              <a:rPr lang="en-US" altLang="pt-BR"/>
              <a:pPr/>
              <a:t>‹nº›</a:t>
            </a:fld>
            <a:endParaRPr lang="en-US" altLang="pt-BR"/>
          </a:p>
        </p:txBody>
      </p:sp>
    </p:spTree>
    <p:extLst>
      <p:ext uri="{BB962C8B-B14F-4D97-AF65-F5344CB8AC3E}">
        <p14:creationId xmlns:p14="http://schemas.microsoft.com/office/powerpoint/2010/main" val="28113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7850" y="608013"/>
            <a:ext cx="2065338" cy="5472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28663" y="608013"/>
            <a:ext cx="6046787" cy="5472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86EE4B3-BBB0-4543-8CD0-788AB1782874}" type="slidenum">
              <a:rPr lang="en-US" altLang="pt-BR"/>
              <a:pPr/>
              <a:t>‹nº›</a:t>
            </a:fld>
            <a:endParaRPr lang="en-US" altLang="pt-BR"/>
          </a:p>
        </p:txBody>
      </p:sp>
    </p:spTree>
    <p:extLst>
      <p:ext uri="{BB962C8B-B14F-4D97-AF65-F5344CB8AC3E}">
        <p14:creationId xmlns:p14="http://schemas.microsoft.com/office/powerpoint/2010/main" val="117585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8663" y="2125663"/>
            <a:ext cx="8264525" cy="14652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458913" y="3876675"/>
            <a:ext cx="6804025" cy="17478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E59704-B2A3-41EE-9CCB-6F7F9F999A41}" type="slidenum">
              <a:rPr lang="en-US" altLang="pt-BR"/>
              <a:pPr/>
              <a:t>‹nº›</a:t>
            </a:fld>
            <a:endParaRPr lang="en-US" altLang="pt-BR"/>
          </a:p>
        </p:txBody>
      </p:sp>
    </p:spTree>
    <p:extLst>
      <p:ext uri="{BB962C8B-B14F-4D97-AF65-F5344CB8AC3E}">
        <p14:creationId xmlns:p14="http://schemas.microsoft.com/office/powerpoint/2010/main" val="3568467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6325942-F6DE-4DF8-8108-067775EB683B}" type="slidenum">
              <a:rPr lang="en-US" altLang="pt-BR"/>
              <a:pPr/>
              <a:t>‹nº›</a:t>
            </a:fld>
            <a:endParaRPr lang="en-US" altLang="pt-BR"/>
          </a:p>
        </p:txBody>
      </p:sp>
    </p:spTree>
    <p:extLst>
      <p:ext uri="{BB962C8B-B14F-4D97-AF65-F5344CB8AC3E}">
        <p14:creationId xmlns:p14="http://schemas.microsoft.com/office/powerpoint/2010/main" val="1487977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8350" y="4395788"/>
            <a:ext cx="8262938" cy="13589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68350" y="2898775"/>
            <a:ext cx="8262938"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DAE338-56EC-47B8-94F6-65CAC97AABF9}" type="slidenum">
              <a:rPr lang="en-US" altLang="pt-BR"/>
              <a:pPr/>
              <a:t>‹nº›</a:t>
            </a:fld>
            <a:endParaRPr lang="en-US" altLang="pt-BR"/>
          </a:p>
        </p:txBody>
      </p:sp>
    </p:spTree>
    <p:extLst>
      <p:ext uri="{BB962C8B-B14F-4D97-AF65-F5344CB8AC3E}">
        <p14:creationId xmlns:p14="http://schemas.microsoft.com/office/powerpoint/2010/main" val="2264291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28663" y="1976438"/>
            <a:ext cx="4056062"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37125" y="1976438"/>
            <a:ext cx="4056063"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3FC9BF6-178D-4D6A-8DF6-E5135B0D028C}" type="slidenum">
              <a:rPr lang="en-US" altLang="pt-BR"/>
              <a:pPr/>
              <a:t>‹nº›</a:t>
            </a:fld>
            <a:endParaRPr lang="en-US" altLang="pt-BR"/>
          </a:p>
        </p:txBody>
      </p:sp>
    </p:spTree>
    <p:extLst>
      <p:ext uri="{BB962C8B-B14F-4D97-AF65-F5344CB8AC3E}">
        <p14:creationId xmlns:p14="http://schemas.microsoft.com/office/powerpoint/2010/main" val="2050402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5775" y="274638"/>
            <a:ext cx="8750300" cy="113982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85775" y="1531938"/>
            <a:ext cx="4295775"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5775" y="2170113"/>
            <a:ext cx="4295775"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938713" y="1531938"/>
            <a:ext cx="4297362"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8713" y="2170113"/>
            <a:ext cx="4297362"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003D690-2FA0-4AB9-B8D5-32745F4836B5}" type="slidenum">
              <a:rPr lang="en-US" altLang="pt-BR"/>
              <a:pPr/>
              <a:t>‹nº›</a:t>
            </a:fld>
            <a:endParaRPr lang="en-US" altLang="pt-BR"/>
          </a:p>
        </p:txBody>
      </p:sp>
    </p:spTree>
    <p:extLst>
      <p:ext uri="{BB962C8B-B14F-4D97-AF65-F5344CB8AC3E}">
        <p14:creationId xmlns:p14="http://schemas.microsoft.com/office/powerpoint/2010/main" val="3056501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D31DF97-A1DC-4BE7-8749-C49A1C0CDC8A}" type="slidenum">
              <a:rPr lang="en-US" altLang="pt-BR"/>
              <a:pPr/>
              <a:t>‹nº›</a:t>
            </a:fld>
            <a:endParaRPr lang="en-US" altLang="pt-BR"/>
          </a:p>
        </p:txBody>
      </p:sp>
    </p:spTree>
    <p:extLst>
      <p:ext uri="{BB962C8B-B14F-4D97-AF65-F5344CB8AC3E}">
        <p14:creationId xmlns:p14="http://schemas.microsoft.com/office/powerpoint/2010/main" val="2880881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3BF15B9-5DA7-4593-839B-13613202F688}" type="slidenum">
              <a:rPr lang="en-US" altLang="pt-BR"/>
              <a:pPr/>
              <a:t>‹nº›</a:t>
            </a:fld>
            <a:endParaRPr lang="en-US" altLang="pt-BR"/>
          </a:p>
        </p:txBody>
      </p:sp>
    </p:spTree>
    <p:extLst>
      <p:ext uri="{BB962C8B-B14F-4D97-AF65-F5344CB8AC3E}">
        <p14:creationId xmlns:p14="http://schemas.microsoft.com/office/powerpoint/2010/main" val="2300741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5775" y="273050"/>
            <a:ext cx="3198813" cy="11588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00475" y="273050"/>
            <a:ext cx="5435600"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85775" y="1431925"/>
            <a:ext cx="31988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070B2C8-2A9B-44C3-988A-3E6ADADEFA50}" type="slidenum">
              <a:rPr lang="en-US" altLang="pt-BR"/>
              <a:pPr/>
              <a:t>‹nº›</a:t>
            </a:fld>
            <a:endParaRPr lang="en-US" altLang="pt-BR"/>
          </a:p>
        </p:txBody>
      </p:sp>
    </p:spTree>
    <p:extLst>
      <p:ext uri="{BB962C8B-B14F-4D97-AF65-F5344CB8AC3E}">
        <p14:creationId xmlns:p14="http://schemas.microsoft.com/office/powerpoint/2010/main" val="232406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A3FDC8-073B-463B-AEC0-883E6F123C5E}" type="slidenum">
              <a:rPr lang="en-US" altLang="pt-BR"/>
              <a:pPr/>
              <a:t>‹nº›</a:t>
            </a:fld>
            <a:endParaRPr lang="en-US" altLang="pt-BR"/>
          </a:p>
        </p:txBody>
      </p:sp>
    </p:spTree>
    <p:extLst>
      <p:ext uri="{BB962C8B-B14F-4D97-AF65-F5344CB8AC3E}">
        <p14:creationId xmlns:p14="http://schemas.microsoft.com/office/powerpoint/2010/main" val="3772477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787900"/>
            <a:ext cx="5834063" cy="5651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5000" y="611188"/>
            <a:ext cx="5834063" cy="4103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05000" y="5353050"/>
            <a:ext cx="5834063"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7C2367-C117-4A40-A2E5-65F463A67995}" type="slidenum">
              <a:rPr lang="en-US" altLang="pt-BR"/>
              <a:pPr/>
              <a:t>‹nº›</a:t>
            </a:fld>
            <a:endParaRPr lang="en-US" altLang="pt-BR"/>
          </a:p>
        </p:txBody>
      </p:sp>
    </p:spTree>
    <p:extLst>
      <p:ext uri="{BB962C8B-B14F-4D97-AF65-F5344CB8AC3E}">
        <p14:creationId xmlns:p14="http://schemas.microsoft.com/office/powerpoint/2010/main" val="2095914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0AA30E-6BAC-477F-80A3-A82D7DB38179}" type="slidenum">
              <a:rPr lang="en-US" altLang="pt-BR"/>
              <a:pPr/>
              <a:t>‹nº›</a:t>
            </a:fld>
            <a:endParaRPr lang="en-US" altLang="pt-BR"/>
          </a:p>
        </p:txBody>
      </p:sp>
    </p:spTree>
    <p:extLst>
      <p:ext uri="{BB962C8B-B14F-4D97-AF65-F5344CB8AC3E}">
        <p14:creationId xmlns:p14="http://schemas.microsoft.com/office/powerpoint/2010/main" val="1028123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7850" y="608013"/>
            <a:ext cx="2065338" cy="5472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28663" y="608013"/>
            <a:ext cx="6046787" cy="5472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B91B22-3A4D-46EA-A9C6-9F4797C4F252}" type="slidenum">
              <a:rPr lang="en-US" altLang="pt-BR"/>
              <a:pPr/>
              <a:t>‹nº›</a:t>
            </a:fld>
            <a:endParaRPr lang="en-US" altLang="pt-BR"/>
          </a:p>
        </p:txBody>
      </p:sp>
    </p:spTree>
    <p:extLst>
      <p:ext uri="{BB962C8B-B14F-4D97-AF65-F5344CB8AC3E}">
        <p14:creationId xmlns:p14="http://schemas.microsoft.com/office/powerpoint/2010/main" val="350168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8350" y="4395788"/>
            <a:ext cx="8262938" cy="13589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68350" y="2898775"/>
            <a:ext cx="8262938"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04EC7F-DEFB-45D1-8B59-27868BD384D9}" type="slidenum">
              <a:rPr lang="en-US" altLang="pt-BR"/>
              <a:pPr/>
              <a:t>‹nº›</a:t>
            </a:fld>
            <a:endParaRPr lang="en-US" altLang="pt-BR"/>
          </a:p>
        </p:txBody>
      </p:sp>
    </p:spTree>
    <p:extLst>
      <p:ext uri="{BB962C8B-B14F-4D97-AF65-F5344CB8AC3E}">
        <p14:creationId xmlns:p14="http://schemas.microsoft.com/office/powerpoint/2010/main" val="418831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28663" y="1976438"/>
            <a:ext cx="4056062"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37125" y="1976438"/>
            <a:ext cx="4056063"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81C1C90-3E7A-47CC-AE76-B86B1A529211}" type="slidenum">
              <a:rPr lang="en-US" altLang="pt-BR"/>
              <a:pPr/>
              <a:t>‹nº›</a:t>
            </a:fld>
            <a:endParaRPr lang="en-US" altLang="pt-BR"/>
          </a:p>
        </p:txBody>
      </p:sp>
    </p:spTree>
    <p:extLst>
      <p:ext uri="{BB962C8B-B14F-4D97-AF65-F5344CB8AC3E}">
        <p14:creationId xmlns:p14="http://schemas.microsoft.com/office/powerpoint/2010/main" val="178040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5775" y="274638"/>
            <a:ext cx="8750300" cy="113982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85775" y="1531938"/>
            <a:ext cx="4295775"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5775" y="2170113"/>
            <a:ext cx="4295775"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938713" y="1531938"/>
            <a:ext cx="4297362"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8713" y="2170113"/>
            <a:ext cx="4297362"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EDE6D27-AE07-4BA5-ACC2-D80A17025AD0}" type="slidenum">
              <a:rPr lang="en-US" altLang="pt-BR"/>
              <a:pPr/>
              <a:t>‹nº›</a:t>
            </a:fld>
            <a:endParaRPr lang="en-US" altLang="pt-BR"/>
          </a:p>
        </p:txBody>
      </p:sp>
    </p:spTree>
    <p:extLst>
      <p:ext uri="{BB962C8B-B14F-4D97-AF65-F5344CB8AC3E}">
        <p14:creationId xmlns:p14="http://schemas.microsoft.com/office/powerpoint/2010/main" val="34799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89CBCA6-3415-49D6-BEA6-44BB01205A64}" type="slidenum">
              <a:rPr lang="en-US" altLang="pt-BR"/>
              <a:pPr/>
              <a:t>‹nº›</a:t>
            </a:fld>
            <a:endParaRPr lang="en-US" altLang="pt-BR"/>
          </a:p>
        </p:txBody>
      </p:sp>
    </p:spTree>
    <p:extLst>
      <p:ext uri="{BB962C8B-B14F-4D97-AF65-F5344CB8AC3E}">
        <p14:creationId xmlns:p14="http://schemas.microsoft.com/office/powerpoint/2010/main" val="84076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AD4400E-5430-4859-8E51-9A10015B4AF7}" type="slidenum">
              <a:rPr lang="en-US" altLang="pt-BR"/>
              <a:pPr/>
              <a:t>‹nº›</a:t>
            </a:fld>
            <a:endParaRPr lang="en-US" altLang="pt-BR"/>
          </a:p>
        </p:txBody>
      </p:sp>
    </p:spTree>
    <p:extLst>
      <p:ext uri="{BB962C8B-B14F-4D97-AF65-F5344CB8AC3E}">
        <p14:creationId xmlns:p14="http://schemas.microsoft.com/office/powerpoint/2010/main" val="266221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5775" y="273050"/>
            <a:ext cx="3198813" cy="11588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00475" y="273050"/>
            <a:ext cx="5435600"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85775" y="1431925"/>
            <a:ext cx="31988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17BECD8-1513-4A5E-9D3E-0E5CBB5AFA66}" type="slidenum">
              <a:rPr lang="en-US" altLang="pt-BR"/>
              <a:pPr/>
              <a:t>‹nº›</a:t>
            </a:fld>
            <a:endParaRPr lang="en-US" altLang="pt-BR"/>
          </a:p>
        </p:txBody>
      </p:sp>
    </p:spTree>
    <p:extLst>
      <p:ext uri="{BB962C8B-B14F-4D97-AF65-F5344CB8AC3E}">
        <p14:creationId xmlns:p14="http://schemas.microsoft.com/office/powerpoint/2010/main" val="194928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787900"/>
            <a:ext cx="5834063" cy="5651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5000" y="611188"/>
            <a:ext cx="5834063" cy="4103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05000" y="5353050"/>
            <a:ext cx="5834063"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BE7B136-E121-4779-97C5-A10331633BFE}" type="slidenum">
              <a:rPr lang="en-US" altLang="pt-BR"/>
              <a:pPr/>
              <a:t>‹nº›</a:t>
            </a:fld>
            <a:endParaRPr lang="en-US" altLang="pt-BR"/>
          </a:p>
        </p:txBody>
      </p:sp>
    </p:spTree>
    <p:extLst>
      <p:ext uri="{BB962C8B-B14F-4D97-AF65-F5344CB8AC3E}">
        <p14:creationId xmlns:p14="http://schemas.microsoft.com/office/powerpoint/2010/main" val="418207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28663" y="608013"/>
            <a:ext cx="82645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728663" y="1976438"/>
            <a:ext cx="826452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728663" y="6232525"/>
            <a:ext cx="202565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pPr>
              <a:defRPr/>
            </a:pPr>
            <a:endParaRPr lang="en-US"/>
          </a:p>
        </p:txBody>
      </p:sp>
      <p:sp>
        <p:nvSpPr>
          <p:cNvPr id="1029" name="Rectangle 5"/>
          <p:cNvSpPr>
            <a:spLocks noGrp="1" noChangeArrowheads="1"/>
          </p:cNvSpPr>
          <p:nvPr>
            <p:ph type="ftr" sz="quarter" idx="3"/>
          </p:nvPr>
        </p:nvSpPr>
        <p:spPr bwMode="auto">
          <a:xfrm>
            <a:off x="3321050" y="6232525"/>
            <a:ext cx="307975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defRPr/>
            </a:pPr>
            <a:endParaRPr lang="en-US"/>
          </a:p>
        </p:txBody>
      </p:sp>
      <p:sp>
        <p:nvSpPr>
          <p:cNvPr id="1030" name="Rectangle 6"/>
          <p:cNvSpPr>
            <a:spLocks noGrp="1" noChangeArrowheads="1"/>
          </p:cNvSpPr>
          <p:nvPr>
            <p:ph type="sldNum" sz="quarter" idx="4"/>
          </p:nvPr>
        </p:nvSpPr>
        <p:spPr bwMode="auto">
          <a:xfrm>
            <a:off x="6967538" y="6232525"/>
            <a:ext cx="202565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charset="0"/>
              </a:defRPr>
            </a:lvl1pPr>
          </a:lstStyle>
          <a:p>
            <a:fld id="{8A5A94A3-5C9C-4FA3-875A-442D9FA2243B}" type="slidenum">
              <a:rPr lang="en-US" altLang="pt-BR"/>
              <a:pPr/>
              <a:t>‹nº›</a:t>
            </a:fld>
            <a:endParaRPr lang="en-US" altLang="pt-B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728663" y="608013"/>
            <a:ext cx="82645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3315" name="Rectangle 3"/>
          <p:cNvSpPr>
            <a:spLocks noGrp="1" noChangeArrowheads="1"/>
          </p:cNvSpPr>
          <p:nvPr>
            <p:ph type="body" idx="1"/>
          </p:nvPr>
        </p:nvSpPr>
        <p:spPr bwMode="auto">
          <a:xfrm>
            <a:off x="728663" y="1976438"/>
            <a:ext cx="826452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2641924" name="Rectangle 4"/>
          <p:cNvSpPr>
            <a:spLocks noGrp="1" noChangeArrowheads="1"/>
          </p:cNvSpPr>
          <p:nvPr>
            <p:ph type="dt" sz="half" idx="2"/>
          </p:nvPr>
        </p:nvSpPr>
        <p:spPr bwMode="auto">
          <a:xfrm>
            <a:off x="728663" y="6232525"/>
            <a:ext cx="202565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pPr>
              <a:defRPr/>
            </a:pPr>
            <a:endParaRPr lang="en-US"/>
          </a:p>
        </p:txBody>
      </p:sp>
      <p:sp>
        <p:nvSpPr>
          <p:cNvPr id="2641925" name="Rectangle 5"/>
          <p:cNvSpPr>
            <a:spLocks noGrp="1" noChangeArrowheads="1"/>
          </p:cNvSpPr>
          <p:nvPr>
            <p:ph type="ftr" sz="quarter" idx="3"/>
          </p:nvPr>
        </p:nvSpPr>
        <p:spPr bwMode="auto">
          <a:xfrm>
            <a:off x="3321050" y="6232525"/>
            <a:ext cx="307975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defRPr/>
            </a:pPr>
            <a:endParaRPr lang="en-US"/>
          </a:p>
        </p:txBody>
      </p:sp>
      <p:sp>
        <p:nvSpPr>
          <p:cNvPr id="2641926" name="Rectangle 6"/>
          <p:cNvSpPr>
            <a:spLocks noGrp="1" noChangeArrowheads="1"/>
          </p:cNvSpPr>
          <p:nvPr>
            <p:ph type="sldNum" sz="quarter" idx="4"/>
          </p:nvPr>
        </p:nvSpPr>
        <p:spPr bwMode="auto">
          <a:xfrm>
            <a:off x="6967538" y="6232525"/>
            <a:ext cx="202565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charset="0"/>
              </a:defRPr>
            </a:lvl1pPr>
          </a:lstStyle>
          <a:p>
            <a:fld id="{CD8A3EE5-F52D-4969-B293-1A2150C22781}" type="slidenum">
              <a:rPr lang="en-US" altLang="pt-BR"/>
              <a:pPr/>
              <a:t>‹nº›</a:t>
            </a:fld>
            <a:endParaRPr lang="en-US" altLang="pt-B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ea typeface="Arial" charset="0"/>
          <a:cs typeface="Arial" charset="0"/>
        </a:defRPr>
      </a:lvl2pPr>
      <a:lvl3pPr algn="ctr" rtl="0" eaLnBrk="0" fontAlgn="base" hangingPunct="0">
        <a:spcBef>
          <a:spcPct val="0"/>
        </a:spcBef>
        <a:spcAft>
          <a:spcPct val="0"/>
        </a:spcAft>
        <a:defRPr sz="4400">
          <a:solidFill>
            <a:schemeClr val="tx2"/>
          </a:solidFill>
          <a:latin typeface="Times New Roman" charset="0"/>
          <a:ea typeface="Arial" charset="0"/>
          <a:cs typeface="Arial" charset="0"/>
        </a:defRPr>
      </a:lvl3pPr>
      <a:lvl4pPr algn="ctr" rtl="0" eaLnBrk="0" fontAlgn="base" hangingPunct="0">
        <a:spcBef>
          <a:spcPct val="0"/>
        </a:spcBef>
        <a:spcAft>
          <a:spcPct val="0"/>
        </a:spcAft>
        <a:defRPr sz="4400">
          <a:solidFill>
            <a:schemeClr val="tx2"/>
          </a:solidFill>
          <a:latin typeface="Times New Roman" charset="0"/>
          <a:ea typeface="Arial" charset="0"/>
          <a:cs typeface="Arial" charset="0"/>
        </a:defRPr>
      </a:lvl4pPr>
      <a:lvl5pPr algn="ctr" rtl="0" eaLnBrk="0" fontAlgn="base" hangingPunct="0">
        <a:spcBef>
          <a:spcPct val="0"/>
        </a:spcBef>
        <a:spcAft>
          <a:spcPct val="0"/>
        </a:spcAft>
        <a:defRPr sz="4400">
          <a:solidFill>
            <a:schemeClr val="tx2"/>
          </a:solidFill>
          <a:latin typeface="Times New Roman" charset="0"/>
          <a:ea typeface="Arial" charset="0"/>
          <a:cs typeface="Arial" charset="0"/>
        </a:defRPr>
      </a:lvl5pPr>
      <a:lvl6pPr marL="457200" algn="ctr" rtl="0" fontAlgn="base">
        <a:spcBef>
          <a:spcPct val="0"/>
        </a:spcBef>
        <a:spcAft>
          <a:spcPct val="0"/>
        </a:spcAft>
        <a:defRPr sz="4400">
          <a:solidFill>
            <a:schemeClr val="tx2"/>
          </a:solidFill>
          <a:latin typeface="Times New Roman" charset="0"/>
          <a:ea typeface="Arial" charset="0"/>
          <a:cs typeface="Arial" charset="0"/>
        </a:defRPr>
      </a:lvl6pPr>
      <a:lvl7pPr marL="914400" algn="ctr" rtl="0" fontAlgn="base">
        <a:spcBef>
          <a:spcPct val="0"/>
        </a:spcBef>
        <a:spcAft>
          <a:spcPct val="0"/>
        </a:spcAft>
        <a:defRPr sz="4400">
          <a:solidFill>
            <a:schemeClr val="tx2"/>
          </a:solidFill>
          <a:latin typeface="Times New Roman" charset="0"/>
          <a:ea typeface="Arial" charset="0"/>
          <a:cs typeface="Arial" charset="0"/>
        </a:defRPr>
      </a:lvl7pPr>
      <a:lvl8pPr marL="1371600" algn="ctr" rtl="0" fontAlgn="base">
        <a:spcBef>
          <a:spcPct val="0"/>
        </a:spcBef>
        <a:spcAft>
          <a:spcPct val="0"/>
        </a:spcAft>
        <a:defRPr sz="4400">
          <a:solidFill>
            <a:schemeClr val="tx2"/>
          </a:solidFill>
          <a:latin typeface="Times New Roman" charset="0"/>
          <a:ea typeface="Arial" charset="0"/>
          <a:cs typeface="Arial" charset="0"/>
        </a:defRPr>
      </a:lvl8pPr>
      <a:lvl9pPr marL="1828800" algn="ctr" rtl="0" fontAlgn="base">
        <a:spcBef>
          <a:spcPct val="0"/>
        </a:spcBef>
        <a:spcAft>
          <a:spcPct val="0"/>
        </a:spcAft>
        <a:defRPr sz="4400">
          <a:solidFill>
            <a:schemeClr val="tx2"/>
          </a:solidFill>
          <a:latin typeface="Times New Roman"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mlDrawing" Target="../drawings/vmlDrawing1.vml"/><Relationship Id="rId1" Type="http://schemas.openxmlformats.org/officeDocument/2006/relationships/themeOverride" Target="../theme/themeOverride1.x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file:///K:\53%20BEETHOVEN%20Piano%20Sonata%20No.8%20Pathetique.mp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97730" name="Text Box 1026"/>
          <p:cNvSpPr txBox="1">
            <a:spLocks noChangeArrowheads="1"/>
          </p:cNvSpPr>
          <p:nvPr/>
        </p:nvSpPr>
        <p:spPr bwMode="auto">
          <a:xfrm>
            <a:off x="4768850" y="2481263"/>
            <a:ext cx="184150" cy="914400"/>
          </a:xfrm>
          <a:prstGeom prst="rect">
            <a:avLst/>
          </a:prstGeom>
          <a:noFill/>
          <a:ln w="9525">
            <a:noFill/>
            <a:miter lim="800000"/>
            <a:headEnd/>
            <a:tailEnd/>
          </a:ln>
          <a:effectLst/>
        </p:spPr>
        <p:txBody>
          <a:bodyPr wrap="none">
            <a:spAutoFit/>
          </a:bodyPr>
          <a:lstStyle/>
          <a:p>
            <a:pPr>
              <a:lnSpc>
                <a:spcPct val="180000"/>
              </a:lnSpc>
              <a:defRPr/>
            </a:pPr>
            <a:endParaRPr lang="pt-BR" sz="3000">
              <a:solidFill>
                <a:srgbClr val="0000CC"/>
              </a:solidFill>
              <a:effectLst>
                <a:outerShdw blurRad="38100" dist="38100" dir="2700000" algn="tl">
                  <a:srgbClr val="000000"/>
                </a:outerShdw>
              </a:effectLst>
              <a:latin typeface="Century Gothic" charset="0"/>
              <a:ea typeface="+mn-ea"/>
            </a:endParaRPr>
          </a:p>
        </p:txBody>
      </p:sp>
      <p:sp>
        <p:nvSpPr>
          <p:cNvPr id="1097734" name="Text Box 1030"/>
          <p:cNvSpPr txBox="1">
            <a:spLocks noChangeArrowheads="1"/>
          </p:cNvSpPr>
          <p:nvPr/>
        </p:nvSpPr>
        <p:spPr bwMode="auto">
          <a:xfrm>
            <a:off x="430213" y="995363"/>
            <a:ext cx="8829675" cy="2811462"/>
          </a:xfrm>
          <a:prstGeom prst="rect">
            <a:avLst/>
          </a:prstGeom>
          <a:noFill/>
          <a:ln w="9525">
            <a:noFill/>
            <a:miter lim="800000"/>
            <a:headEnd/>
            <a:tailEnd/>
          </a:ln>
          <a:effec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lnSpc>
                <a:spcPct val="90000"/>
              </a:lnSpc>
            </a:pPr>
            <a:r>
              <a:rPr lang="en-US" altLang="pt-BR" sz="6600">
                <a:solidFill>
                  <a:schemeClr val="tx1"/>
                </a:solidFill>
                <a:effectLst>
                  <a:outerShdw blurRad="38100" dist="38100" dir="2700000" algn="tl">
                    <a:srgbClr val="C0C0C0"/>
                  </a:outerShdw>
                </a:effectLst>
              </a:rPr>
              <a:t>Henrique Lenzi</a:t>
            </a:r>
          </a:p>
          <a:p>
            <a:pPr eaLnBrk="1" hangingPunct="1">
              <a:lnSpc>
                <a:spcPct val="90000"/>
              </a:lnSpc>
            </a:pPr>
            <a:r>
              <a:rPr lang="en-US" altLang="pt-BR" sz="6600">
                <a:solidFill>
                  <a:schemeClr val="tx1"/>
                </a:solidFill>
                <a:effectLst>
                  <a:outerShdw blurRad="38100" dist="38100" dir="2700000" algn="tl">
                    <a:srgbClr val="C0C0C0"/>
                  </a:outerShdw>
                </a:effectLst>
              </a:rPr>
              <a:t>As múltiplas identidades  </a:t>
            </a:r>
          </a:p>
          <a:p>
            <a:pPr eaLnBrk="1" hangingPunct="1">
              <a:lnSpc>
                <a:spcPct val="90000"/>
              </a:lnSpc>
            </a:pPr>
            <a:r>
              <a:rPr lang="en-US" altLang="pt-BR" sz="6600">
                <a:solidFill>
                  <a:schemeClr val="tx1"/>
                </a:solidFill>
                <a:effectLst>
                  <a:outerShdw blurRad="38100" dist="38100" dir="2700000" algn="tl">
                    <a:srgbClr val="C0C0C0"/>
                  </a:outerShdw>
                </a:effectLst>
              </a:rPr>
              <a:t>de um sedutor</a:t>
            </a:r>
          </a:p>
        </p:txBody>
      </p:sp>
      <p:sp>
        <p:nvSpPr>
          <p:cNvPr id="1097735" name="Text Box 1031"/>
          <p:cNvSpPr txBox="1">
            <a:spLocks noChangeArrowheads="1"/>
          </p:cNvSpPr>
          <p:nvPr/>
        </p:nvSpPr>
        <p:spPr bwMode="auto">
          <a:xfrm>
            <a:off x="3778250" y="4170363"/>
            <a:ext cx="2222500" cy="884237"/>
          </a:xfrm>
          <a:prstGeom prst="rect">
            <a:avLst/>
          </a:prstGeom>
          <a:noFill/>
          <a:ln w="9525">
            <a:noFill/>
            <a:miter lim="800000"/>
            <a:headEnd/>
            <a:tailEnd/>
          </a:ln>
          <a:effectLst/>
        </p:spPr>
        <p:txBody>
          <a:bodyPr wrap="none">
            <a:spAutoFit/>
          </a:bodyPr>
          <a:lstStyle/>
          <a:p>
            <a:pPr>
              <a:defRPr/>
            </a:pPr>
            <a:r>
              <a:rPr lang="pt-BR" sz="2800" b="1">
                <a:solidFill>
                  <a:schemeClr val="tx1"/>
                </a:solidFill>
                <a:effectLst>
                  <a:outerShdw blurRad="38100" dist="38100" dir="2700000" algn="tl">
                    <a:srgbClr val="000000"/>
                  </a:outerShdw>
                </a:effectLst>
                <a:latin typeface="Arial Narrow" charset="0"/>
                <a:ea typeface="+mn-ea"/>
              </a:rPr>
              <a:t>Eduardo Tosta</a:t>
            </a:r>
          </a:p>
          <a:p>
            <a:pPr>
              <a:lnSpc>
                <a:spcPct val="120000"/>
              </a:lnSpc>
              <a:defRPr/>
            </a:pPr>
            <a:r>
              <a:rPr lang="pt-BR" sz="2000" b="1">
                <a:solidFill>
                  <a:schemeClr val="tx1"/>
                </a:solidFill>
                <a:effectLst>
                  <a:outerShdw blurRad="38100" dist="38100" dir="2700000" algn="tl">
                    <a:srgbClr val="000000"/>
                  </a:outerShdw>
                </a:effectLst>
                <a:latin typeface="Arial Narrow" charset="0"/>
                <a:ea typeface="+mn-ea"/>
              </a:rPr>
              <a:t>cetosta@unb.br</a:t>
            </a:r>
          </a:p>
        </p:txBody>
      </p:sp>
      <p:sp>
        <p:nvSpPr>
          <p:cNvPr id="1097736" name="Text Box 1032"/>
          <p:cNvSpPr txBox="1">
            <a:spLocks noChangeArrowheads="1"/>
          </p:cNvSpPr>
          <p:nvPr/>
        </p:nvSpPr>
        <p:spPr bwMode="auto">
          <a:xfrm>
            <a:off x="2549525" y="5416550"/>
            <a:ext cx="4670425" cy="701675"/>
          </a:xfrm>
          <a:prstGeom prst="rect">
            <a:avLst/>
          </a:prstGeom>
          <a:noFill/>
          <a:ln w="9525">
            <a:noFill/>
            <a:miter lim="800000"/>
            <a:headEnd/>
            <a:tailEnd/>
          </a:ln>
          <a:effec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2000" b="1">
                <a:solidFill>
                  <a:schemeClr val="tx1"/>
                </a:solidFill>
                <a:effectLst>
                  <a:outerShdw blurRad="38100" dist="38100" dir="2700000" algn="tl">
                    <a:srgbClr val="C0C0C0"/>
                  </a:outerShdw>
                </a:effectLst>
                <a:latin typeface="Arial Narrow" charset="0"/>
              </a:rPr>
              <a:t>XX Seminário Laveran &amp; Deane sobre Malária</a:t>
            </a:r>
          </a:p>
          <a:p>
            <a:pPr eaLnBrk="1" hangingPunct="1"/>
            <a:r>
              <a:rPr lang="pt-BR" altLang="pt-BR" sz="2000" b="1">
                <a:solidFill>
                  <a:schemeClr val="tx1"/>
                </a:solidFill>
                <a:effectLst>
                  <a:outerShdw blurRad="38100" dist="38100" dir="2700000" algn="tl">
                    <a:srgbClr val="C0C0C0"/>
                  </a:outerShdw>
                </a:effectLst>
                <a:latin typeface="Arial Narrow" charset="0"/>
              </a:rPr>
              <a:t>Itacuruçá, 19 set 2015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82663" y="417513"/>
            <a:ext cx="7759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5400">
                <a:solidFill>
                  <a:srgbClr val="0066FF"/>
                </a:solidFill>
              </a:rPr>
              <a:t>Lenzi, o cientista visionário</a:t>
            </a:r>
          </a:p>
        </p:txBody>
      </p:sp>
      <p:pic>
        <p:nvPicPr>
          <p:cNvPr id="37891" name="Picture 3" descr="01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839913"/>
            <a:ext cx="31369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descr="Quadriculado pequeno"/>
          <p:cNvSpPr txBox="1">
            <a:spLocks noChangeArrowheads="1"/>
          </p:cNvSpPr>
          <p:nvPr/>
        </p:nvSpPr>
        <p:spPr bwMode="auto">
          <a:xfrm>
            <a:off x="3608388" y="1722438"/>
            <a:ext cx="5427662" cy="733425"/>
          </a:xfrm>
          <a:prstGeom prst="rect">
            <a:avLst/>
          </a:prstGeom>
          <a:pattFill prst="smCheck">
            <a:fgClr>
              <a:srgbClr val="97DD9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a:latin typeface="Arial Narrow" charset="0"/>
              </a:rPr>
              <a:t> Coabitologia: um novo conceito da relação parasito-</a:t>
            </a:r>
          </a:p>
          <a:p>
            <a:pPr algn="just" eaLnBrk="1" hangingPunct="1">
              <a:buFont typeface="Wingdings" charset="2"/>
              <a:buNone/>
            </a:pPr>
            <a:r>
              <a:rPr lang="pt-BR" altLang="pt-BR">
                <a:latin typeface="Arial Narrow" charset="0"/>
              </a:rPr>
              <a:t>hospedeiro</a:t>
            </a:r>
          </a:p>
        </p:txBody>
      </p:sp>
      <p:sp>
        <p:nvSpPr>
          <p:cNvPr id="2610182" name="Text Box 6" descr="Quadriculado pequeno"/>
          <p:cNvSpPr txBox="1">
            <a:spLocks noChangeArrowheads="1"/>
          </p:cNvSpPr>
          <p:nvPr/>
        </p:nvSpPr>
        <p:spPr bwMode="auto">
          <a:xfrm>
            <a:off x="3608388" y="2670175"/>
            <a:ext cx="5384800" cy="733425"/>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buFont typeface="Wingdings" charset="2"/>
              <a:buChar char="§"/>
            </a:pPr>
            <a:r>
              <a:rPr lang="pt-BR" altLang="pt-BR">
                <a:latin typeface="Arial Narrow" charset="0"/>
              </a:rPr>
              <a:t> Importante contribuição para o entendimento da imunopatogênese do granuloma esquistossomótico</a:t>
            </a:r>
          </a:p>
        </p:txBody>
      </p:sp>
      <p:sp>
        <p:nvSpPr>
          <p:cNvPr id="2610186" name="Text Box 10" descr="Quadriculado pequeno"/>
          <p:cNvSpPr txBox="1">
            <a:spLocks noChangeArrowheads="1"/>
          </p:cNvSpPr>
          <p:nvPr/>
        </p:nvSpPr>
        <p:spPr bwMode="auto">
          <a:xfrm>
            <a:off x="3636963" y="3625850"/>
            <a:ext cx="5424487" cy="19335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lnSpc>
                <a:spcPct val="110000"/>
              </a:lnSpc>
              <a:buFont typeface="Wingdings" charset="2"/>
              <a:buChar char="§"/>
            </a:pPr>
            <a:r>
              <a:rPr lang="pt-BR" altLang="pt-BR" sz="2200">
                <a:latin typeface="Arial Narrow" charset="0"/>
              </a:rPr>
              <a:t> Utilização de múltiplos recursos para esclarecer fenômenos complexos, como microscopia óptica, eletrônica, confocal, imunoistoquímica, biologia molecular, genômica, proteômica, fractais e modelagem matemática.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01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0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0182" grpId="0" animBg="1"/>
      <p:bldP spid="26101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284288" y="866775"/>
            <a:ext cx="714216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lnSpc>
                <a:spcPct val="90000"/>
              </a:lnSpc>
            </a:pPr>
            <a:r>
              <a:rPr lang="pt-BR" altLang="pt-BR" sz="6100">
                <a:solidFill>
                  <a:srgbClr val="0066FF"/>
                </a:solidFill>
              </a:rPr>
              <a:t>Lenzi: de pesquisador </a:t>
            </a:r>
          </a:p>
          <a:p>
            <a:pPr eaLnBrk="1" hangingPunct="1">
              <a:lnSpc>
                <a:spcPct val="90000"/>
              </a:lnSpc>
            </a:pPr>
            <a:r>
              <a:rPr lang="pt-BR" altLang="pt-BR" sz="6100">
                <a:solidFill>
                  <a:srgbClr val="0066FF"/>
                </a:solidFill>
              </a:rPr>
              <a:t>a cientista</a:t>
            </a:r>
          </a:p>
        </p:txBody>
      </p:sp>
      <p:sp>
        <p:nvSpPr>
          <p:cNvPr id="2681859" name="Text Box 3" descr="Quadriculado pequeno"/>
          <p:cNvSpPr txBox="1">
            <a:spLocks noChangeArrowheads="1"/>
          </p:cNvSpPr>
          <p:nvPr/>
        </p:nvSpPr>
        <p:spPr bwMode="auto">
          <a:xfrm>
            <a:off x="1419225" y="3181350"/>
            <a:ext cx="6848475" cy="717550"/>
          </a:xfrm>
          <a:prstGeom prst="rect">
            <a:avLst/>
          </a:prstGeom>
          <a:pattFill prst="smCheck">
            <a:fgClr>
              <a:srgbClr val="78D278"/>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r>
              <a:rPr lang="pt-BR" altLang="pt-BR" sz="4100">
                <a:solidFill>
                  <a:srgbClr val="4D4D4D"/>
                </a:solidFill>
                <a:latin typeface="Arial Narrow" charset="0"/>
              </a:rPr>
              <a:t>O pesquisador trabalha com dados</a:t>
            </a:r>
          </a:p>
        </p:txBody>
      </p:sp>
      <p:sp>
        <p:nvSpPr>
          <p:cNvPr id="2681860" name="Text Box 4" descr="Quadriculado pequeno"/>
          <p:cNvSpPr txBox="1">
            <a:spLocks noChangeArrowheads="1"/>
          </p:cNvSpPr>
          <p:nvPr/>
        </p:nvSpPr>
        <p:spPr bwMode="auto">
          <a:xfrm>
            <a:off x="2684463" y="4386263"/>
            <a:ext cx="4371975" cy="717550"/>
          </a:xfrm>
          <a:prstGeom prst="rect">
            <a:avLst/>
          </a:prstGeom>
          <a:pattFill prst="smCheck">
            <a:fgClr>
              <a:srgbClr val="78D278"/>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r>
              <a:rPr lang="pt-BR" altLang="pt-BR" sz="4100">
                <a:solidFill>
                  <a:srgbClr val="4D4D4D"/>
                </a:solidFill>
                <a:latin typeface="Arial Narrow" charset="0"/>
              </a:rPr>
              <a:t>O cientista com idéias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18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1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1859" grpId="0" animBg="1"/>
      <p:bldP spid="26818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677762" name="Picture 2"/>
          <p:cNvPicPr>
            <a:picLocks noChangeAspect="1" noChangeArrowheads="1"/>
          </p:cNvPicPr>
          <p:nvPr/>
        </p:nvPicPr>
        <p:blipFill>
          <a:blip r:embed="rId2">
            <a:extLst>
              <a:ext uri="{28A0092B-C50C-407E-A947-70E740481C1C}">
                <a14:useLocalDpi xmlns:a14="http://schemas.microsoft.com/office/drawing/2010/main" val="0"/>
              </a:ext>
            </a:extLst>
          </a:blip>
          <a:srcRect t="60" r="79018" b="78969"/>
          <a:stretch>
            <a:fillRect/>
          </a:stretch>
        </p:blipFill>
        <p:spPr bwMode="auto">
          <a:xfrm>
            <a:off x="1477963" y="0"/>
            <a:ext cx="1422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ChangeArrowheads="1"/>
          </p:cNvSpPr>
          <p:nvPr/>
        </p:nvSpPr>
        <p:spPr bwMode="auto">
          <a:xfrm>
            <a:off x="8220075" y="0"/>
            <a:ext cx="1501775" cy="6840538"/>
          </a:xfrm>
          <a:prstGeom prst="rect">
            <a:avLst/>
          </a:prstGeom>
          <a:solidFill>
            <a:schemeClr val="bg2"/>
          </a:solidFill>
          <a:ln w="57150">
            <a:solidFill>
              <a:schemeClr val="bg2"/>
            </a:solidFill>
            <a:miter lim="800000"/>
            <a:headEnd/>
            <a:tailEnd/>
          </a:ln>
        </p:spPr>
        <p:txBody>
          <a:bodyPr wrap="none" anchor="ct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endParaRPr lang="en-GB" altLang="pt-BR"/>
          </a:p>
        </p:txBody>
      </p:sp>
      <p:sp>
        <p:nvSpPr>
          <p:cNvPr id="39940" name="Rectangle 4"/>
          <p:cNvSpPr>
            <a:spLocks noChangeArrowheads="1"/>
          </p:cNvSpPr>
          <p:nvPr/>
        </p:nvSpPr>
        <p:spPr bwMode="auto">
          <a:xfrm>
            <a:off x="352425" y="0"/>
            <a:ext cx="1193800" cy="6840538"/>
          </a:xfrm>
          <a:prstGeom prst="rect">
            <a:avLst/>
          </a:prstGeom>
          <a:solidFill>
            <a:schemeClr val="bg2"/>
          </a:solidFill>
          <a:ln w="57150">
            <a:solidFill>
              <a:schemeClr val="bg2"/>
            </a:solidFill>
            <a:miter lim="800000"/>
            <a:headEnd/>
            <a:tailEnd/>
          </a:ln>
        </p:spPr>
        <p:txBody>
          <a:bodyPr wrap="none" anchor="ct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endParaRPr lang="en-GB" altLang="pt-BR"/>
          </a:p>
        </p:txBody>
      </p:sp>
      <p:grpSp>
        <p:nvGrpSpPr>
          <p:cNvPr id="2" name="Group 5"/>
          <p:cNvGrpSpPr>
            <a:grpSpLocks/>
          </p:cNvGrpSpPr>
          <p:nvPr/>
        </p:nvGrpSpPr>
        <p:grpSpPr bwMode="auto">
          <a:xfrm>
            <a:off x="1547813" y="0"/>
            <a:ext cx="6694487" cy="6840538"/>
            <a:chOff x="975" y="0"/>
            <a:chExt cx="4217" cy="4309"/>
          </a:xfrm>
        </p:grpSpPr>
        <p:pic>
          <p:nvPicPr>
            <p:cNvPr id="39945" name="Picture 6"/>
            <p:cNvPicPr>
              <a:picLocks noChangeAspect="1" noChangeArrowheads="1"/>
            </p:cNvPicPr>
            <p:nvPr/>
          </p:nvPicPr>
          <p:blipFill>
            <a:blip r:embed="rId2">
              <a:extLst>
                <a:ext uri="{28A0092B-C50C-407E-A947-70E740481C1C}">
                  <a14:useLocalDpi xmlns:a14="http://schemas.microsoft.com/office/drawing/2010/main" val="0"/>
                </a:ext>
              </a:extLst>
            </a:blip>
            <a:srcRect l="40791" t="70912" r="29031" b="20258"/>
            <a:stretch>
              <a:fillRect/>
            </a:stretch>
          </p:blipFill>
          <p:spPr bwMode="auto">
            <a:xfrm>
              <a:off x="2654" y="3056"/>
              <a:ext cx="1287"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7"/>
            <p:cNvPicPr>
              <a:picLocks noChangeAspect="1" noChangeArrowheads="1"/>
            </p:cNvPicPr>
            <p:nvPr/>
          </p:nvPicPr>
          <p:blipFill>
            <a:blip r:embed="rId2">
              <a:extLst>
                <a:ext uri="{28A0092B-C50C-407E-A947-70E740481C1C}">
                  <a14:useLocalDpi xmlns:a14="http://schemas.microsoft.com/office/drawing/2010/main" val="0"/>
                </a:ext>
              </a:extLst>
            </a:blip>
            <a:srcRect l="66765" t="86230"/>
            <a:stretch>
              <a:fillRect/>
            </a:stretch>
          </p:blipFill>
          <p:spPr bwMode="auto">
            <a:xfrm>
              <a:off x="3769" y="3716"/>
              <a:ext cx="1411"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8"/>
            <p:cNvPicPr>
              <a:picLocks noChangeAspect="1" noChangeArrowheads="1"/>
            </p:cNvPicPr>
            <p:nvPr/>
          </p:nvPicPr>
          <p:blipFill>
            <a:blip r:embed="rId2">
              <a:extLst>
                <a:ext uri="{28A0092B-C50C-407E-A947-70E740481C1C}">
                  <a14:useLocalDpi xmlns:a14="http://schemas.microsoft.com/office/drawing/2010/main" val="0"/>
                </a:ext>
              </a:extLst>
            </a:blip>
            <a:srcRect l="73387" t="46747" r="323" b="36884"/>
            <a:stretch>
              <a:fillRect/>
            </a:stretch>
          </p:blipFill>
          <p:spPr bwMode="auto">
            <a:xfrm>
              <a:off x="4070" y="2014"/>
              <a:ext cx="1122"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9"/>
            <p:cNvPicPr>
              <a:picLocks noChangeAspect="1" noChangeArrowheads="1"/>
            </p:cNvPicPr>
            <p:nvPr/>
          </p:nvPicPr>
          <p:blipFill>
            <a:blip r:embed="rId2">
              <a:extLst>
                <a:ext uri="{28A0092B-C50C-407E-A947-70E740481C1C}">
                  <a14:useLocalDpi xmlns:a14="http://schemas.microsoft.com/office/drawing/2010/main" val="0"/>
                </a:ext>
              </a:extLst>
            </a:blip>
            <a:srcRect l="72415" r="323" b="93254"/>
            <a:stretch>
              <a:fillRect/>
            </a:stretch>
          </p:blipFill>
          <p:spPr bwMode="auto">
            <a:xfrm>
              <a:off x="4028" y="0"/>
              <a:ext cx="11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9" name="Group 10"/>
            <p:cNvGrpSpPr>
              <a:grpSpLocks/>
            </p:cNvGrpSpPr>
            <p:nvPr/>
          </p:nvGrpSpPr>
          <p:grpSpPr bwMode="auto">
            <a:xfrm>
              <a:off x="975" y="1141"/>
              <a:ext cx="2602" cy="2877"/>
              <a:chOff x="975" y="1141"/>
              <a:chExt cx="2602" cy="2877"/>
            </a:xfrm>
          </p:grpSpPr>
          <p:pic>
            <p:nvPicPr>
              <p:cNvPr id="39950" name="Picture 11"/>
              <p:cNvPicPr>
                <a:picLocks noChangeAspect="1" noChangeArrowheads="1"/>
              </p:cNvPicPr>
              <p:nvPr/>
            </p:nvPicPr>
            <p:blipFill>
              <a:blip r:embed="rId2">
                <a:extLst>
                  <a:ext uri="{28A0092B-C50C-407E-A947-70E740481C1C}">
                    <a14:useLocalDpi xmlns:a14="http://schemas.microsoft.com/office/drawing/2010/main" val="0"/>
                  </a:ext>
                </a:extLst>
              </a:blip>
              <a:srcRect l="43707" t="26488" r="38176" b="64662"/>
              <a:stretch>
                <a:fillRect/>
              </a:stretch>
            </p:blipFill>
            <p:spPr bwMode="auto">
              <a:xfrm>
                <a:off x="2804" y="1141"/>
                <a:ext cx="773"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12"/>
              <p:cNvPicPr>
                <a:picLocks noChangeAspect="1" noChangeArrowheads="1"/>
              </p:cNvPicPr>
              <p:nvPr/>
            </p:nvPicPr>
            <p:blipFill>
              <a:blip r:embed="rId2">
                <a:extLst>
                  <a:ext uri="{28A0092B-C50C-407E-A947-70E740481C1C}">
                    <a14:useLocalDpi xmlns:a14="http://schemas.microsoft.com/office/drawing/2010/main" val="0"/>
                  </a:ext>
                </a:extLst>
              </a:blip>
              <a:srcRect l="36530" t="78711" r="39604" b="6746"/>
              <a:stretch>
                <a:fillRect/>
              </a:stretch>
            </p:blipFill>
            <p:spPr bwMode="auto">
              <a:xfrm>
                <a:off x="2505" y="3392"/>
                <a:ext cx="1008"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Picture 13"/>
              <p:cNvPicPr>
                <a:picLocks noChangeAspect="1" noChangeArrowheads="1"/>
              </p:cNvPicPr>
              <p:nvPr/>
            </p:nvPicPr>
            <p:blipFill>
              <a:blip r:embed="rId2">
                <a:extLst>
                  <a:ext uri="{28A0092B-C50C-407E-A947-70E740481C1C}">
                    <a14:useLocalDpi xmlns:a14="http://schemas.microsoft.com/office/drawing/2010/main" val="0"/>
                  </a:ext>
                </a:extLst>
              </a:blip>
              <a:srcRect t="54544" r="72064" b="20773"/>
              <a:stretch>
                <a:fillRect/>
              </a:stretch>
            </p:blipFill>
            <p:spPr bwMode="auto">
              <a:xfrm>
                <a:off x="975" y="2373"/>
                <a:ext cx="1192"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14"/>
          <p:cNvGrpSpPr>
            <a:grpSpLocks/>
          </p:cNvGrpSpPr>
          <p:nvPr/>
        </p:nvGrpSpPr>
        <p:grpSpPr bwMode="auto">
          <a:xfrm>
            <a:off x="1571625" y="1758950"/>
            <a:ext cx="6670675" cy="5081588"/>
            <a:chOff x="990" y="1108"/>
            <a:chExt cx="4202" cy="3201"/>
          </a:xfrm>
        </p:grpSpPr>
        <p:pic>
          <p:nvPicPr>
            <p:cNvPr id="39943" name="Picture 15"/>
            <p:cNvPicPr>
              <a:picLocks noChangeAspect="1" noChangeArrowheads="1"/>
            </p:cNvPicPr>
            <p:nvPr/>
          </p:nvPicPr>
          <p:blipFill>
            <a:blip r:embed="rId2">
              <a:extLst>
                <a:ext uri="{28A0092B-C50C-407E-A947-70E740481C1C}">
                  <a14:useLocalDpi xmlns:a14="http://schemas.microsoft.com/office/drawing/2010/main" val="0"/>
                </a:ext>
              </a:extLst>
            </a:blip>
            <a:srcRect t="86746" r="72351"/>
            <a:stretch>
              <a:fillRect/>
            </a:stretch>
          </p:blipFill>
          <p:spPr bwMode="auto">
            <a:xfrm>
              <a:off x="990" y="3738"/>
              <a:ext cx="1198"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6"/>
            <p:cNvPicPr>
              <a:picLocks noChangeAspect="1" noChangeArrowheads="1"/>
            </p:cNvPicPr>
            <p:nvPr/>
          </p:nvPicPr>
          <p:blipFill>
            <a:blip r:embed="rId2">
              <a:extLst>
                <a:ext uri="{28A0092B-C50C-407E-A947-70E740481C1C}">
                  <a14:useLocalDpi xmlns:a14="http://schemas.microsoft.com/office/drawing/2010/main" val="0"/>
                </a:ext>
              </a:extLst>
            </a:blip>
            <a:srcRect l="80563" t="25714" r="323" b="64146"/>
            <a:stretch>
              <a:fillRect/>
            </a:stretch>
          </p:blipFill>
          <p:spPr bwMode="auto">
            <a:xfrm>
              <a:off x="4376" y="1108"/>
              <a:ext cx="816"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777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0962" name="Group 2"/>
          <p:cNvGrpSpPr>
            <a:grpSpLocks/>
          </p:cNvGrpSpPr>
          <p:nvPr/>
        </p:nvGrpSpPr>
        <p:grpSpPr bwMode="auto">
          <a:xfrm>
            <a:off x="352425" y="0"/>
            <a:ext cx="9369425" cy="6840538"/>
            <a:chOff x="209" y="0"/>
            <a:chExt cx="5551" cy="5040"/>
          </a:xfrm>
        </p:grpSpPr>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t="60" r="79018" b="78969"/>
            <a:stretch>
              <a:fillRect/>
            </a:stretch>
          </p:blipFill>
          <p:spPr bwMode="auto">
            <a:xfrm>
              <a:off x="876" y="0"/>
              <a:ext cx="842" cy="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l="40791" t="63115" r="29031" b="20258"/>
            <a:stretch>
              <a:fillRect/>
            </a:stretch>
          </p:blipFill>
          <p:spPr bwMode="auto">
            <a:xfrm>
              <a:off x="2496" y="3181"/>
              <a:ext cx="1211"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l="36530" t="79742" r="29031" b="6746"/>
            <a:stretch>
              <a:fillRect/>
            </a:stretch>
          </p:blipFill>
          <p:spPr bwMode="auto">
            <a:xfrm>
              <a:off x="2356" y="4019"/>
              <a:ext cx="136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p:cNvPicPr>
              <a:picLocks noChangeAspect="1" noChangeArrowheads="1"/>
            </p:cNvPicPr>
            <p:nvPr/>
          </p:nvPicPr>
          <p:blipFill>
            <a:blip r:embed="rId2">
              <a:extLst>
                <a:ext uri="{28A0092B-C50C-407E-A947-70E740481C1C}">
                  <a14:useLocalDpi xmlns:a14="http://schemas.microsoft.com/office/drawing/2010/main" val="0"/>
                </a:ext>
              </a:extLst>
            </a:blip>
            <a:srcRect t="54544" r="58682" b="20773"/>
            <a:stretch>
              <a:fillRect/>
            </a:stretch>
          </p:blipFill>
          <p:spPr bwMode="auto">
            <a:xfrm>
              <a:off x="924" y="2775"/>
              <a:ext cx="1658" cy="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p:cNvPicPr>
              <a:picLocks noChangeAspect="1" noChangeArrowheads="1"/>
            </p:cNvPicPr>
            <p:nvPr/>
          </p:nvPicPr>
          <p:blipFill>
            <a:blip r:embed="rId2">
              <a:extLst>
                <a:ext uri="{28A0092B-C50C-407E-A947-70E740481C1C}">
                  <a14:useLocalDpi xmlns:a14="http://schemas.microsoft.com/office/drawing/2010/main" val="0"/>
                </a:ext>
              </a:extLst>
            </a:blip>
            <a:srcRect l="36333" t="86230"/>
            <a:stretch>
              <a:fillRect/>
            </a:stretch>
          </p:blipFill>
          <p:spPr bwMode="auto">
            <a:xfrm>
              <a:off x="2317" y="4346"/>
              <a:ext cx="2555"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p:cNvPicPr>
              <a:picLocks noChangeAspect="1" noChangeArrowheads="1"/>
            </p:cNvPicPr>
            <p:nvPr/>
          </p:nvPicPr>
          <p:blipFill>
            <a:blip r:embed="rId2">
              <a:extLst>
                <a:ext uri="{28A0092B-C50C-407E-A947-70E740481C1C}">
                  <a14:useLocalDpi xmlns:a14="http://schemas.microsoft.com/office/drawing/2010/main" val="0"/>
                </a:ext>
              </a:extLst>
            </a:blip>
            <a:srcRect t="79485" r="63986"/>
            <a:stretch>
              <a:fillRect/>
            </a:stretch>
          </p:blipFill>
          <p:spPr bwMode="auto">
            <a:xfrm>
              <a:off x="931" y="4006"/>
              <a:ext cx="1468"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9"/>
            <p:cNvPicPr>
              <a:picLocks noChangeAspect="1" noChangeArrowheads="1"/>
            </p:cNvPicPr>
            <p:nvPr/>
          </p:nvPicPr>
          <p:blipFill>
            <a:blip r:embed="rId2">
              <a:extLst>
                <a:ext uri="{28A0092B-C50C-407E-A947-70E740481C1C}">
                  <a14:useLocalDpi xmlns:a14="http://schemas.microsoft.com/office/drawing/2010/main" val="0"/>
                </a:ext>
              </a:extLst>
            </a:blip>
            <a:srcRect r="323" b="36884"/>
            <a:stretch>
              <a:fillRect/>
            </a:stretch>
          </p:blipFill>
          <p:spPr bwMode="auto">
            <a:xfrm>
              <a:off x="883" y="0"/>
              <a:ext cx="4000" cy="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0"/>
            <p:cNvPicPr>
              <a:picLocks noChangeAspect="1" noChangeArrowheads="1"/>
            </p:cNvPicPr>
            <p:nvPr/>
          </p:nvPicPr>
          <p:blipFill>
            <a:blip r:embed="rId2">
              <a:extLst>
                <a:ext uri="{28A0092B-C50C-407E-A947-70E740481C1C}">
                  <a14:useLocalDpi xmlns:a14="http://schemas.microsoft.com/office/drawing/2010/main" val="0"/>
                </a:ext>
              </a:extLst>
            </a:blip>
            <a:srcRect l="69150" t="49940"/>
            <a:stretch>
              <a:fillRect/>
            </a:stretch>
          </p:blipFill>
          <p:spPr bwMode="auto">
            <a:xfrm>
              <a:off x="3634" y="2517"/>
              <a:ext cx="1238" cy="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Rectangle 11"/>
            <p:cNvSpPr>
              <a:spLocks noChangeArrowheads="1"/>
            </p:cNvSpPr>
            <p:nvPr/>
          </p:nvSpPr>
          <p:spPr bwMode="auto">
            <a:xfrm>
              <a:off x="4870" y="0"/>
              <a:ext cx="890" cy="5040"/>
            </a:xfrm>
            <a:prstGeom prst="rect">
              <a:avLst/>
            </a:prstGeom>
            <a:solidFill>
              <a:schemeClr val="bg2"/>
            </a:solidFill>
            <a:ln w="57150">
              <a:solidFill>
                <a:schemeClr val="bg2"/>
              </a:solidFill>
              <a:miter lim="800000"/>
              <a:headEnd/>
              <a:tailEnd/>
            </a:ln>
          </p:spPr>
          <p:txBody>
            <a:bodyPr wrap="none" anchor="ct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endParaRPr lang="en-GB" altLang="pt-BR"/>
            </a:p>
          </p:txBody>
        </p:sp>
        <p:sp>
          <p:nvSpPr>
            <p:cNvPr id="40972" name="Rectangle 12"/>
            <p:cNvSpPr>
              <a:spLocks noChangeArrowheads="1"/>
            </p:cNvSpPr>
            <p:nvPr/>
          </p:nvSpPr>
          <p:spPr bwMode="auto">
            <a:xfrm>
              <a:off x="209" y="0"/>
              <a:ext cx="707" cy="5040"/>
            </a:xfrm>
            <a:prstGeom prst="rect">
              <a:avLst/>
            </a:prstGeom>
            <a:solidFill>
              <a:schemeClr val="bg2"/>
            </a:solidFill>
            <a:ln w="57150">
              <a:solidFill>
                <a:schemeClr val="bg2"/>
              </a:solidFill>
              <a:miter lim="800000"/>
              <a:headEnd/>
              <a:tailEnd/>
            </a:ln>
          </p:spPr>
          <p:txBody>
            <a:bodyPr wrap="none" anchor="ct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endParaRPr lang="en-GB" altLang="pt-B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9810" name="Rectangle 2"/>
          <p:cNvSpPr>
            <a:spLocks noGrp="1" noChangeArrowheads="1"/>
          </p:cNvSpPr>
          <p:nvPr>
            <p:ph type="title"/>
          </p:nvPr>
        </p:nvSpPr>
        <p:spPr>
          <a:xfrm>
            <a:off x="2778125" y="2849563"/>
            <a:ext cx="5462588" cy="627062"/>
          </a:xfrm>
        </p:spPr>
        <p:txBody>
          <a:bodyPr/>
          <a:lstStyle/>
          <a:p>
            <a:pPr eaLnBrk="1" hangingPunct="1"/>
            <a:r>
              <a:rPr lang="pt-BR" altLang="pt-BR" sz="4000" smtClean="0">
                <a:solidFill>
                  <a:srgbClr val="FFFF00"/>
                </a:solidFill>
                <a:effectLst>
                  <a:outerShdw blurRad="38100" dist="38100" dir="2700000" algn="tl">
                    <a:srgbClr val="C0C0C0"/>
                  </a:outerShdw>
                </a:effectLst>
                <a:latin typeface="Century Gothic" charset="0"/>
              </a:rPr>
              <a:t/>
            </a:r>
            <a:br>
              <a:rPr lang="pt-BR" altLang="pt-BR" sz="4000" smtClean="0">
                <a:solidFill>
                  <a:srgbClr val="FFFF00"/>
                </a:solidFill>
                <a:effectLst>
                  <a:outerShdw blurRad="38100" dist="38100" dir="2700000" algn="tl">
                    <a:srgbClr val="C0C0C0"/>
                  </a:outerShdw>
                </a:effectLst>
                <a:latin typeface="Century Gothic" charset="0"/>
              </a:rPr>
            </a:br>
            <a:r>
              <a:rPr lang="pt-BR" altLang="pt-BR" sz="4000" b="1" smtClean="0">
                <a:solidFill>
                  <a:srgbClr val="FFFF00"/>
                </a:solidFill>
                <a:effectLst>
                  <a:outerShdw blurRad="38100" dist="38100" dir="2700000" algn="tl">
                    <a:srgbClr val="C0C0C0"/>
                  </a:outerShdw>
                </a:effectLst>
                <a:latin typeface="Century Gothic" charset="0"/>
              </a:rPr>
              <a:t/>
            </a:r>
            <a:br>
              <a:rPr lang="pt-BR" altLang="pt-BR" sz="4000" b="1" smtClean="0">
                <a:solidFill>
                  <a:srgbClr val="FFFF00"/>
                </a:solidFill>
                <a:effectLst>
                  <a:outerShdw blurRad="38100" dist="38100" dir="2700000" algn="tl">
                    <a:srgbClr val="C0C0C0"/>
                  </a:outerShdw>
                </a:effectLst>
                <a:latin typeface="Century Gothic" charset="0"/>
              </a:rPr>
            </a:br>
            <a:endParaRPr lang="pt-BR" altLang="pt-BR" sz="3600" smtClean="0">
              <a:solidFill>
                <a:srgbClr val="FFFF00"/>
              </a:solidFill>
              <a:effectLst>
                <a:outerShdw blurRad="38100" dist="38100" dir="2700000" algn="tl">
                  <a:srgbClr val="C0C0C0"/>
                </a:outerShdw>
              </a:effectLst>
              <a:latin typeface="Century Gothic" charset="0"/>
            </a:endParaRPr>
          </a:p>
        </p:txBody>
      </p:sp>
      <p:sp>
        <p:nvSpPr>
          <p:cNvPr id="2679811" name="Rectangle 3"/>
          <p:cNvSpPr>
            <a:spLocks noGrp="1" noChangeArrowheads="1"/>
          </p:cNvSpPr>
          <p:nvPr>
            <p:ph type="body" idx="1"/>
          </p:nvPr>
        </p:nvSpPr>
        <p:spPr>
          <a:xfrm>
            <a:off x="0" y="1254125"/>
            <a:ext cx="9907588" cy="4275138"/>
          </a:xfrm>
        </p:spPr>
        <p:txBody>
          <a:bodyPr/>
          <a:lstStyle/>
          <a:p>
            <a:pPr marL="0" indent="0" algn="ctr" eaLnBrk="1" hangingPunct="1">
              <a:lnSpc>
                <a:spcPct val="150000"/>
              </a:lnSpc>
              <a:buFontTx/>
              <a:buNone/>
              <a:defRPr/>
            </a:pPr>
            <a:r>
              <a:rPr lang="pt-BR" sz="3800">
                <a:solidFill>
                  <a:schemeClr val="tx2"/>
                </a:solidFill>
                <a:effectLst>
                  <a:outerShdw blurRad="38100" dist="38100" dir="2700000" algn="tl">
                    <a:srgbClr val="DDDDDD"/>
                  </a:outerShdw>
                </a:effectLst>
                <a:latin typeface="Arial" charset="0"/>
              </a:rPr>
              <a:t> </a:t>
            </a:r>
          </a:p>
        </p:txBody>
      </p:sp>
      <p:graphicFrame>
        <p:nvGraphicFramePr>
          <p:cNvPr id="41986" name="Rectangle 2"/>
          <p:cNvGraphicFramePr>
            <a:graphicFrameLocks/>
          </p:cNvGraphicFramePr>
          <p:nvPr/>
        </p:nvGraphicFramePr>
        <p:xfrm>
          <a:off x="1203325" y="1900238"/>
          <a:ext cx="7407275" cy="3040062"/>
        </p:xfrm>
        <a:graphic>
          <a:graphicData uri="http://schemas.openxmlformats.org/presentationml/2006/ole">
            <mc:AlternateContent xmlns:mc="http://schemas.openxmlformats.org/markup-compatibility/2006">
              <mc:Choice xmlns:v="urn:schemas-microsoft-com:vml" Requires="v">
                <p:oleObj spid="_x0000_s41994" name="Clip" r:id="rId4" imgW="0" imgH="0" progId="MS_ClipArt_Gallery.5">
                  <p:embed/>
                </p:oleObj>
              </mc:Choice>
              <mc:Fallback>
                <p:oleObj name="Clip" r:id="rId4" imgW="0" imgH="0" progId="MS_ClipArt_Gallery.5">
                  <p:embed/>
                  <p:pic>
                    <p:nvPicPr>
                      <p:cNvPr id="0" name="Rectangle 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03325" y="1900238"/>
                        <a:ext cx="7407275" cy="304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79813" name="Rectangle 5"/>
          <p:cNvSpPr>
            <a:spLocks noChangeArrowheads="1"/>
          </p:cNvSpPr>
          <p:nvPr/>
        </p:nvSpPr>
        <p:spPr bwMode="auto">
          <a:xfrm>
            <a:off x="0" y="1254125"/>
            <a:ext cx="9907588" cy="4275138"/>
          </a:xfrm>
          <a:prstGeom prst="rect">
            <a:avLst/>
          </a:prstGeom>
          <a:noFill/>
          <a:ln w="9525">
            <a:noFill/>
            <a:miter lim="800000"/>
            <a:headEnd/>
            <a:tailEnd/>
          </a:ln>
          <a:effectLst/>
        </p:spPr>
        <p:txBody>
          <a:bodyPr/>
          <a:lstStyle/>
          <a:p>
            <a:pPr>
              <a:lnSpc>
                <a:spcPct val="150000"/>
              </a:lnSpc>
              <a:spcBef>
                <a:spcPct val="20000"/>
              </a:spcBef>
              <a:defRPr/>
            </a:pPr>
            <a:r>
              <a:rPr lang="pt-BR" sz="3800">
                <a:solidFill>
                  <a:schemeClr val="tx2"/>
                </a:solidFill>
                <a:effectLst>
                  <a:outerShdw blurRad="38100" dist="38100" dir="2700000" algn="tl">
                    <a:srgbClr val="DDDDDD"/>
                  </a:outerShdw>
                </a:effectLst>
                <a:latin typeface="Arial" charset="0"/>
                <a:ea typeface="Arial" charset="0"/>
              </a:rPr>
              <a:t> </a:t>
            </a:r>
          </a:p>
        </p:txBody>
      </p:sp>
      <p:graphicFrame>
        <p:nvGraphicFramePr>
          <p:cNvPr id="41987" name="Rectangle 3"/>
          <p:cNvGraphicFramePr>
            <a:graphicFrameLocks/>
          </p:cNvGraphicFramePr>
          <p:nvPr/>
        </p:nvGraphicFramePr>
        <p:xfrm>
          <a:off x="1203325" y="1900238"/>
          <a:ext cx="7407275" cy="3040062"/>
        </p:xfrm>
        <a:graphic>
          <a:graphicData uri="http://schemas.openxmlformats.org/presentationml/2006/ole">
            <mc:AlternateContent xmlns:mc="http://schemas.openxmlformats.org/markup-compatibility/2006">
              <mc:Choice xmlns:v="urn:schemas-microsoft-com:vml" Requires="v">
                <p:oleObj spid="_x0000_s41995" name="Clip" r:id="rId5" imgW="0" imgH="0" progId="MS_ClipArt_Gallery.5">
                  <p:embed/>
                </p:oleObj>
              </mc:Choice>
              <mc:Fallback>
                <p:oleObj name="Clip" r:id="rId5" imgW="0" imgH="0" progId="MS_ClipArt_Gallery.5">
                  <p:embed/>
                  <p:pic>
                    <p:nvPicPr>
                      <p:cNvPr id="0" name="Rectangle 3"/>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03325" y="1900238"/>
                        <a:ext cx="7407275" cy="304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1" name="Rectangle 7"/>
          <p:cNvSpPr>
            <a:spLocks noChangeArrowheads="1"/>
          </p:cNvSpPr>
          <p:nvPr/>
        </p:nvSpPr>
        <p:spPr bwMode="auto">
          <a:xfrm>
            <a:off x="1935163" y="387350"/>
            <a:ext cx="581501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en-US" altLang="pt-BR" sz="5400">
                <a:solidFill>
                  <a:srgbClr val="0066FF"/>
                </a:solidFill>
                <a:cs typeface="Times New Roman" charset="0"/>
              </a:rPr>
              <a:t>O ofício de cientista</a:t>
            </a:r>
            <a:endParaRPr lang="en-US" altLang="pt-BR" sz="5400">
              <a:solidFill>
                <a:srgbClr val="0066FF"/>
              </a:solidFill>
            </a:endParaRPr>
          </a:p>
        </p:txBody>
      </p:sp>
      <p:sp>
        <p:nvSpPr>
          <p:cNvPr id="2679816" name="Text Box 8" descr="Quadriculado pequeno"/>
          <p:cNvSpPr txBox="1">
            <a:spLocks noChangeArrowheads="1"/>
          </p:cNvSpPr>
          <p:nvPr/>
        </p:nvSpPr>
        <p:spPr bwMode="auto">
          <a:xfrm>
            <a:off x="3024188" y="1431925"/>
            <a:ext cx="3676650" cy="1296988"/>
          </a:xfrm>
          <a:prstGeom prst="rect">
            <a:avLst/>
          </a:prstGeom>
          <a:pattFill prst="smCheck">
            <a:fgClr>
              <a:srgbClr val="97DD97"/>
            </a:fgClr>
            <a:bgClr>
              <a:srgbClr val="F8F8F8"/>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a:lnSpc>
                <a:spcPct val="120000"/>
              </a:lnSpc>
            </a:pPr>
            <a:r>
              <a:rPr lang="en-US" altLang="pt-BR" sz="2200">
                <a:solidFill>
                  <a:schemeClr val="tx1"/>
                </a:solidFill>
                <a:latin typeface="Arial Narrow" charset="0"/>
                <a:cs typeface="Times New Roman" charset="0"/>
              </a:rPr>
              <a:t>O ofício de cientista </a:t>
            </a:r>
          </a:p>
          <a:p>
            <a:pPr algn="l">
              <a:lnSpc>
                <a:spcPct val="120000"/>
              </a:lnSpc>
            </a:pPr>
            <a:r>
              <a:rPr lang="pt-BR" altLang="pt-BR" sz="2200">
                <a:solidFill>
                  <a:schemeClr val="tx1"/>
                </a:solidFill>
                <a:latin typeface="Arial Narrow" charset="0"/>
                <a:cs typeface="Times New Roman" charset="0"/>
              </a:rPr>
              <a:t>é o de buscar entender a natureza</a:t>
            </a:r>
            <a:endParaRPr lang="en-US" altLang="pt-BR" sz="2200">
              <a:solidFill>
                <a:schemeClr val="tx1"/>
              </a:solidFill>
              <a:latin typeface="Arial Narrow" charset="0"/>
              <a:cs typeface="Times New Roman" charset="0"/>
            </a:endParaRPr>
          </a:p>
          <a:p>
            <a:pPr algn="l">
              <a:lnSpc>
                <a:spcPct val="120000"/>
              </a:lnSpc>
            </a:pPr>
            <a:r>
              <a:rPr lang="pt-BR" altLang="pt-BR" sz="2200">
                <a:solidFill>
                  <a:schemeClr val="tx1"/>
                </a:solidFill>
                <a:latin typeface="Arial Narrow" charset="0"/>
                <a:cs typeface="Times New Roman" charset="0"/>
              </a:rPr>
              <a:t>e aprender sua língua e suas leis.</a:t>
            </a:r>
            <a:endParaRPr lang="en-US" altLang="pt-BR" sz="2200">
              <a:solidFill>
                <a:schemeClr val="tx1"/>
              </a:solidFill>
              <a:latin typeface="Arial Narrow" charset="0"/>
              <a:cs typeface="Times New Roman" charset="0"/>
            </a:endParaRPr>
          </a:p>
        </p:txBody>
      </p:sp>
      <p:sp>
        <p:nvSpPr>
          <p:cNvPr id="2679817" name="Text Box 9" descr="Quadriculado pequeno"/>
          <p:cNvSpPr txBox="1">
            <a:spLocks noChangeArrowheads="1"/>
          </p:cNvSpPr>
          <p:nvPr/>
        </p:nvSpPr>
        <p:spPr bwMode="auto">
          <a:xfrm>
            <a:off x="2982913" y="2905125"/>
            <a:ext cx="3695700" cy="3305175"/>
          </a:xfrm>
          <a:prstGeom prst="rect">
            <a:avLst/>
          </a:prstGeom>
          <a:pattFill prst="smCheck">
            <a:fgClr>
              <a:srgbClr val="97DD97"/>
            </a:fgClr>
            <a:bgClr>
              <a:srgbClr val="F8F8F8"/>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a:lnSpc>
                <a:spcPct val="120000"/>
              </a:lnSpc>
            </a:pPr>
            <a:r>
              <a:rPr lang="pt-BR" altLang="pt-BR" sz="2200">
                <a:solidFill>
                  <a:schemeClr val="tx1"/>
                </a:solidFill>
                <a:latin typeface="Arial Narrow" charset="0"/>
                <a:cs typeface="Times New Roman" charset="0"/>
              </a:rPr>
              <a:t>Para o ofício de cientista</a:t>
            </a:r>
            <a:endParaRPr lang="en-US" altLang="pt-BR" sz="2200">
              <a:solidFill>
                <a:schemeClr val="tx1"/>
              </a:solidFill>
              <a:latin typeface="Arial Narrow" charset="0"/>
              <a:cs typeface="Times New Roman" charset="0"/>
            </a:endParaRPr>
          </a:p>
          <a:p>
            <a:pPr algn="l">
              <a:lnSpc>
                <a:spcPct val="120000"/>
              </a:lnSpc>
            </a:pPr>
            <a:r>
              <a:rPr lang="pt-BR" altLang="pt-BR" sz="2200">
                <a:solidFill>
                  <a:schemeClr val="tx1"/>
                </a:solidFill>
                <a:latin typeface="Arial Narrow" charset="0"/>
                <a:cs typeface="Times New Roman" charset="0"/>
              </a:rPr>
              <a:t>é preciso que se junte</a:t>
            </a:r>
            <a:endParaRPr lang="en-US" altLang="pt-BR" sz="2200">
              <a:solidFill>
                <a:schemeClr val="tx1"/>
              </a:solidFill>
              <a:latin typeface="Arial Narrow" charset="0"/>
              <a:cs typeface="Times New Roman" charset="0"/>
            </a:endParaRPr>
          </a:p>
          <a:p>
            <a:pPr algn="l">
              <a:lnSpc>
                <a:spcPct val="120000"/>
              </a:lnSpc>
            </a:pPr>
            <a:r>
              <a:rPr lang="pt-BR" altLang="pt-BR" sz="2200">
                <a:solidFill>
                  <a:schemeClr val="tx1"/>
                </a:solidFill>
                <a:latin typeface="Arial Narrow" charset="0"/>
                <a:cs typeface="Times New Roman" charset="0"/>
              </a:rPr>
              <a:t> a humildade do aprendiz</a:t>
            </a:r>
            <a:endParaRPr lang="en-US" altLang="pt-BR" sz="2200">
              <a:solidFill>
                <a:schemeClr val="tx1"/>
              </a:solidFill>
              <a:latin typeface="Arial Narrow" charset="0"/>
              <a:cs typeface="Times New Roman" charset="0"/>
            </a:endParaRPr>
          </a:p>
          <a:p>
            <a:pPr algn="l">
              <a:lnSpc>
                <a:spcPct val="120000"/>
              </a:lnSpc>
            </a:pPr>
            <a:r>
              <a:rPr lang="pt-BR" altLang="pt-BR" sz="2200">
                <a:solidFill>
                  <a:schemeClr val="tx1"/>
                </a:solidFill>
                <a:latin typeface="Arial Narrow" charset="0"/>
                <a:cs typeface="Times New Roman" charset="0"/>
              </a:rPr>
              <a:t>à ousadia do transgressor, </a:t>
            </a:r>
            <a:endParaRPr lang="en-US" altLang="pt-BR" sz="2200">
              <a:solidFill>
                <a:schemeClr val="tx1"/>
              </a:solidFill>
              <a:latin typeface="Arial Narrow" charset="0"/>
              <a:cs typeface="Times New Roman" charset="0"/>
            </a:endParaRPr>
          </a:p>
          <a:p>
            <a:pPr algn="l">
              <a:lnSpc>
                <a:spcPct val="120000"/>
              </a:lnSpc>
            </a:pPr>
            <a:r>
              <a:rPr lang="pt-BR" altLang="pt-BR" sz="2200">
                <a:solidFill>
                  <a:schemeClr val="tx1"/>
                </a:solidFill>
                <a:latin typeface="Arial Narrow" charset="0"/>
                <a:cs typeface="Times New Roman" charset="0"/>
              </a:rPr>
              <a:t>que rompe as barreiras</a:t>
            </a:r>
            <a:endParaRPr lang="en-US" altLang="pt-BR" sz="2200">
              <a:solidFill>
                <a:schemeClr val="tx1"/>
              </a:solidFill>
              <a:latin typeface="Arial Narrow" charset="0"/>
              <a:cs typeface="Times New Roman" charset="0"/>
            </a:endParaRPr>
          </a:p>
          <a:p>
            <a:pPr algn="l">
              <a:lnSpc>
                <a:spcPct val="120000"/>
              </a:lnSpc>
            </a:pPr>
            <a:r>
              <a:rPr lang="pt-BR" altLang="pt-BR" sz="2200">
                <a:solidFill>
                  <a:schemeClr val="tx1"/>
                </a:solidFill>
                <a:latin typeface="Arial Narrow" charset="0"/>
                <a:cs typeface="Times New Roman" charset="0"/>
              </a:rPr>
              <a:t>de dentro e de fora</a:t>
            </a:r>
            <a:endParaRPr lang="en-US" altLang="pt-BR" sz="2200">
              <a:solidFill>
                <a:schemeClr val="tx1"/>
              </a:solidFill>
              <a:latin typeface="Arial Narrow" charset="0"/>
              <a:cs typeface="Times New Roman" charset="0"/>
            </a:endParaRPr>
          </a:p>
          <a:p>
            <a:pPr algn="l">
              <a:lnSpc>
                <a:spcPct val="120000"/>
              </a:lnSpc>
            </a:pPr>
            <a:r>
              <a:rPr lang="pt-BR" altLang="pt-BR" sz="2200">
                <a:solidFill>
                  <a:schemeClr val="tx1"/>
                </a:solidFill>
                <a:latin typeface="Arial Narrow" charset="0"/>
                <a:cs typeface="Times New Roman" charset="0"/>
              </a:rPr>
              <a:t>que impedem que se desperte</a:t>
            </a:r>
            <a:endParaRPr lang="en-US" altLang="pt-BR" sz="2200">
              <a:solidFill>
                <a:schemeClr val="tx1"/>
              </a:solidFill>
              <a:latin typeface="Arial Narrow" charset="0"/>
              <a:cs typeface="Times New Roman" charset="0"/>
            </a:endParaRPr>
          </a:p>
          <a:p>
            <a:pPr algn="l">
              <a:lnSpc>
                <a:spcPct val="120000"/>
              </a:lnSpc>
            </a:pPr>
            <a:r>
              <a:rPr lang="pt-BR" altLang="pt-BR" sz="2200">
                <a:solidFill>
                  <a:schemeClr val="tx1"/>
                </a:solidFill>
                <a:latin typeface="Arial Narrow" charset="0"/>
                <a:cs typeface="Times New Roman" charset="0"/>
              </a:rPr>
              <a:t> para novas verdades.</a:t>
            </a:r>
            <a:endParaRPr lang="en-US" altLang="pt-BR" sz="2200">
              <a:solidFill>
                <a:schemeClr val="tx1"/>
              </a:solidFill>
              <a:latin typeface="Arial Narrow" charset="0"/>
              <a:cs typeface="Times New Roman"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98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79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9816" grpId="0" animBg="1"/>
      <p:bldP spid="267981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0834" name="Text Box 2"/>
          <p:cNvSpPr txBox="1">
            <a:spLocks noChangeArrowheads="1"/>
          </p:cNvSpPr>
          <p:nvPr/>
        </p:nvSpPr>
        <p:spPr bwMode="auto">
          <a:xfrm>
            <a:off x="4743450" y="1160463"/>
            <a:ext cx="185738" cy="641350"/>
          </a:xfrm>
          <a:prstGeom prst="rect">
            <a:avLst/>
          </a:prstGeom>
          <a:noFill/>
          <a:ln w="9525">
            <a:noFill/>
            <a:miter lim="800000"/>
            <a:headEnd/>
            <a:tailEnd/>
          </a:ln>
          <a:effectLst/>
        </p:spPr>
        <p:txBody>
          <a:bodyPr wrap="none">
            <a:spAutoFit/>
          </a:bodyPr>
          <a:lstStyle/>
          <a:p>
            <a:pPr algn="l">
              <a:defRPr/>
            </a:pPr>
            <a:endParaRPr lang="pt-BR" sz="3600">
              <a:solidFill>
                <a:schemeClr val="tx1"/>
              </a:solidFill>
              <a:effectLst>
                <a:outerShdw blurRad="38100" dist="38100" dir="2700000" algn="tl">
                  <a:srgbClr val="DDDDDD"/>
                </a:outerShdw>
              </a:effectLst>
              <a:latin typeface="Arial" charset="0"/>
              <a:ea typeface="+mn-ea"/>
            </a:endParaRPr>
          </a:p>
        </p:txBody>
      </p:sp>
      <p:sp>
        <p:nvSpPr>
          <p:cNvPr id="2680835" name="Text Box 3" descr="Quadriculado pequeno"/>
          <p:cNvSpPr txBox="1">
            <a:spLocks noChangeArrowheads="1"/>
          </p:cNvSpPr>
          <p:nvPr/>
        </p:nvSpPr>
        <p:spPr bwMode="auto">
          <a:xfrm>
            <a:off x="2152650" y="1198563"/>
            <a:ext cx="5399088" cy="2266950"/>
          </a:xfrm>
          <a:prstGeom prst="rect">
            <a:avLst/>
          </a:prstGeom>
          <a:pattFill prst="smCheck">
            <a:fgClr>
              <a:srgbClr val="97DD97"/>
            </a:fgClr>
            <a:bgClr>
              <a:schemeClr val="bg1"/>
            </a:bgClr>
          </a:pattFill>
          <a:ln w="9525">
            <a:noFill/>
            <a:miter lim="800000"/>
            <a:headEnd/>
            <a:tailEnd/>
          </a:ln>
          <a:effec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a:lnSpc>
                <a:spcPct val="130000"/>
              </a:lnSpc>
            </a:pPr>
            <a:r>
              <a:rPr lang="pt-BR" altLang="pt-BR" sz="2200">
                <a:latin typeface="Arial Narrow" charset="0"/>
                <a:cs typeface="Times New Roman" charset="0"/>
              </a:rPr>
              <a:t>O ofício de cientista exige</a:t>
            </a:r>
            <a:endParaRPr lang="en-US" altLang="pt-BR" sz="2200">
              <a:latin typeface="Arial Narrow" charset="0"/>
              <a:cs typeface="Times New Roman" charset="0"/>
            </a:endParaRPr>
          </a:p>
          <a:p>
            <a:pPr algn="l">
              <a:lnSpc>
                <a:spcPct val="130000"/>
              </a:lnSpc>
            </a:pPr>
            <a:r>
              <a:rPr lang="pt-BR" altLang="pt-BR" sz="2200">
                <a:latin typeface="Arial Narrow" charset="0"/>
                <a:cs typeface="Times New Roman" charset="0"/>
              </a:rPr>
              <a:t>a infinita curiosidade das crianças, </a:t>
            </a:r>
          </a:p>
          <a:p>
            <a:pPr algn="l">
              <a:lnSpc>
                <a:spcPct val="130000"/>
              </a:lnSpc>
            </a:pPr>
            <a:r>
              <a:rPr lang="pt-BR" altLang="pt-BR" sz="2200">
                <a:latin typeface="Arial Narrow" charset="0"/>
                <a:cs typeface="Times New Roman" charset="0"/>
              </a:rPr>
              <a:t>que perguntam a vida,</a:t>
            </a:r>
            <a:endParaRPr lang="en-US" altLang="pt-BR" sz="2200">
              <a:latin typeface="Arial Narrow" charset="0"/>
              <a:cs typeface="Times New Roman" charset="0"/>
            </a:endParaRPr>
          </a:p>
          <a:p>
            <a:pPr algn="l">
              <a:lnSpc>
                <a:spcPct val="130000"/>
              </a:lnSpc>
            </a:pPr>
            <a:r>
              <a:rPr lang="pt-BR" altLang="pt-BR" sz="2200">
                <a:latin typeface="Arial Narrow" charset="0"/>
                <a:cs typeface="Times New Roman" charset="0"/>
              </a:rPr>
              <a:t>o olhar isento daqueles de alma pura,</a:t>
            </a:r>
            <a:endParaRPr lang="en-US" altLang="pt-BR" sz="2200">
              <a:latin typeface="Arial Narrow" charset="0"/>
              <a:cs typeface="Times New Roman" charset="0"/>
            </a:endParaRPr>
          </a:p>
          <a:p>
            <a:pPr algn="l">
              <a:lnSpc>
                <a:spcPct val="130000"/>
              </a:lnSpc>
            </a:pPr>
            <a:r>
              <a:rPr lang="pt-BR" altLang="pt-BR" sz="2200">
                <a:latin typeface="Arial Narrow" charset="0"/>
                <a:cs typeface="Times New Roman" charset="0"/>
              </a:rPr>
              <a:t>a relação de amor com o conhecimento e a busca.</a:t>
            </a:r>
            <a:endParaRPr lang="pt-BR" altLang="pt-BR" sz="2200">
              <a:effectLst>
                <a:outerShdw blurRad="38100" dist="38100" dir="2700000" algn="tl">
                  <a:srgbClr val="C0C0C0"/>
                </a:outerShdw>
              </a:effectLst>
              <a:latin typeface="Arial Narrow" charset="0"/>
            </a:endParaRPr>
          </a:p>
        </p:txBody>
      </p:sp>
      <p:sp>
        <p:nvSpPr>
          <p:cNvPr id="2680836" name="Text Box 4"/>
          <p:cNvSpPr txBox="1">
            <a:spLocks noChangeArrowheads="1"/>
          </p:cNvSpPr>
          <p:nvPr/>
        </p:nvSpPr>
        <p:spPr bwMode="auto">
          <a:xfrm>
            <a:off x="4722813" y="3359150"/>
            <a:ext cx="184150" cy="641350"/>
          </a:xfrm>
          <a:prstGeom prst="rect">
            <a:avLst/>
          </a:prstGeom>
          <a:noFill/>
          <a:ln w="9525">
            <a:noFill/>
            <a:miter lim="800000"/>
            <a:headEnd/>
            <a:tailEnd/>
          </a:ln>
          <a:effectLst/>
        </p:spPr>
        <p:txBody>
          <a:bodyPr wrap="none">
            <a:spAutoFit/>
          </a:bodyPr>
          <a:lstStyle/>
          <a:p>
            <a:pPr algn="l">
              <a:defRPr/>
            </a:pPr>
            <a:endParaRPr lang="pt-BR" sz="3600">
              <a:solidFill>
                <a:schemeClr val="tx1"/>
              </a:solidFill>
              <a:effectLst>
                <a:outerShdw blurRad="38100" dist="38100" dir="2700000" algn="tl">
                  <a:srgbClr val="DDDDDD"/>
                </a:outerShdw>
              </a:effectLst>
              <a:latin typeface="Arial" charset="0"/>
              <a:ea typeface="+mn-ea"/>
            </a:endParaRPr>
          </a:p>
        </p:txBody>
      </p:sp>
      <p:sp>
        <p:nvSpPr>
          <p:cNvPr id="2680837" name="Text Box 5" descr="Quadriculado pequeno"/>
          <p:cNvSpPr txBox="1">
            <a:spLocks noChangeArrowheads="1"/>
          </p:cNvSpPr>
          <p:nvPr/>
        </p:nvSpPr>
        <p:spPr bwMode="auto">
          <a:xfrm>
            <a:off x="2112963" y="3546475"/>
            <a:ext cx="5438775" cy="2266950"/>
          </a:xfrm>
          <a:prstGeom prst="rect">
            <a:avLst/>
          </a:prstGeom>
          <a:pattFill prst="smCheck">
            <a:fgClr>
              <a:srgbClr val="97DD97"/>
            </a:fgClr>
            <a:bgClr>
              <a:schemeClr val="bg1"/>
            </a:bgClr>
          </a:pattFill>
          <a:ln w="9525">
            <a:noFill/>
            <a:miter lim="800000"/>
            <a:headEnd/>
            <a:tailEnd/>
          </a:ln>
          <a:effec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a:lnSpc>
                <a:spcPct val="130000"/>
              </a:lnSpc>
            </a:pPr>
            <a:r>
              <a:rPr lang="pt-BR" altLang="pt-BR" sz="2200">
                <a:latin typeface="Arial Narrow" charset="0"/>
                <a:cs typeface="Times New Roman" charset="0"/>
              </a:rPr>
              <a:t> O ofício de cientista oferece</a:t>
            </a:r>
            <a:endParaRPr lang="en-US" altLang="pt-BR" sz="2200">
              <a:latin typeface="Arial Narrow" charset="0"/>
              <a:cs typeface="Times New Roman" charset="0"/>
            </a:endParaRPr>
          </a:p>
          <a:p>
            <a:pPr algn="l">
              <a:lnSpc>
                <a:spcPct val="130000"/>
              </a:lnSpc>
            </a:pPr>
            <a:r>
              <a:rPr lang="pt-BR" altLang="pt-BR" sz="2200">
                <a:latin typeface="Arial Narrow" charset="0"/>
                <a:cs typeface="Times New Roman" charset="0"/>
              </a:rPr>
              <a:t>a certeza de que a grandeza é alcançável,</a:t>
            </a:r>
            <a:endParaRPr lang="en-US" altLang="pt-BR" sz="2200">
              <a:latin typeface="Arial Narrow" charset="0"/>
              <a:cs typeface="Times New Roman" charset="0"/>
            </a:endParaRPr>
          </a:p>
          <a:p>
            <a:pPr algn="l">
              <a:lnSpc>
                <a:spcPct val="130000"/>
              </a:lnSpc>
            </a:pPr>
            <a:r>
              <a:rPr lang="pt-BR" altLang="pt-BR" sz="2200">
                <a:latin typeface="Arial Narrow" charset="0"/>
                <a:cs typeface="Times New Roman" charset="0"/>
              </a:rPr>
              <a:t>a oportunidade para transmutar </a:t>
            </a:r>
          </a:p>
          <a:p>
            <a:pPr algn="l">
              <a:lnSpc>
                <a:spcPct val="130000"/>
              </a:lnSpc>
            </a:pPr>
            <a:r>
              <a:rPr lang="pt-BR" altLang="pt-BR" sz="2200">
                <a:latin typeface="Arial Narrow" charset="0"/>
                <a:cs typeface="Times New Roman" charset="0"/>
              </a:rPr>
              <a:t>informação em razão</a:t>
            </a:r>
            <a:endParaRPr lang="en-US" altLang="pt-BR" sz="2200">
              <a:latin typeface="Arial Narrow" charset="0"/>
              <a:cs typeface="Times New Roman" charset="0"/>
            </a:endParaRPr>
          </a:p>
          <a:p>
            <a:pPr algn="l">
              <a:lnSpc>
                <a:spcPct val="130000"/>
              </a:lnSpc>
            </a:pPr>
            <a:r>
              <a:rPr lang="pt-BR" altLang="pt-BR" sz="2200">
                <a:latin typeface="Arial Narrow" charset="0"/>
                <a:cs typeface="Times New Roman" charset="0"/>
              </a:rPr>
              <a:t>e a razão em luz...</a:t>
            </a:r>
            <a:endParaRPr lang="pt-BR" altLang="pt-BR" sz="2200">
              <a:effectLst>
                <a:outerShdw blurRad="38100" dist="38100" dir="2700000" algn="tl">
                  <a:srgbClr val="C0C0C0"/>
                </a:outerShdw>
              </a:effectLst>
              <a:latin typeface="Arial Narrow" charset="0"/>
            </a:endParaRPr>
          </a:p>
        </p:txBody>
      </p:sp>
      <p:sp>
        <p:nvSpPr>
          <p:cNvPr id="2680838" name="Text Box 6"/>
          <p:cNvSpPr txBox="1">
            <a:spLocks noChangeArrowheads="1"/>
          </p:cNvSpPr>
          <p:nvPr/>
        </p:nvSpPr>
        <p:spPr bwMode="auto">
          <a:xfrm>
            <a:off x="4762500" y="4922838"/>
            <a:ext cx="184150" cy="641350"/>
          </a:xfrm>
          <a:prstGeom prst="rect">
            <a:avLst/>
          </a:prstGeom>
          <a:noFill/>
          <a:ln w="9525">
            <a:noFill/>
            <a:miter lim="800000"/>
            <a:headEnd/>
            <a:tailEnd/>
          </a:ln>
          <a:effectLst/>
        </p:spPr>
        <p:txBody>
          <a:bodyPr wrap="none">
            <a:spAutoFit/>
          </a:bodyPr>
          <a:lstStyle/>
          <a:p>
            <a:pPr algn="l">
              <a:defRPr/>
            </a:pPr>
            <a:endParaRPr lang="pt-BR" sz="3600">
              <a:solidFill>
                <a:schemeClr val="tx1"/>
              </a:solidFill>
              <a:effectLst>
                <a:outerShdw blurRad="38100" dist="38100" dir="2700000" algn="tl">
                  <a:srgbClr val="DDDDDD"/>
                </a:outerShdw>
              </a:effectLst>
              <a:latin typeface="Arial"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80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083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descr="Quadriculado pequeno"/>
          <p:cNvSpPr>
            <a:spLocks noChangeArrowheads="1"/>
          </p:cNvSpPr>
          <p:nvPr/>
        </p:nvSpPr>
        <p:spPr bwMode="auto">
          <a:xfrm>
            <a:off x="4197350" y="2036763"/>
            <a:ext cx="4679950" cy="34575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lnSpc>
                <a:spcPct val="120000"/>
              </a:lnSpc>
            </a:pPr>
            <a:r>
              <a:rPr lang="pt-BR" altLang="pt-BR" sz="2300">
                <a:latin typeface="Arial Narrow" charset="0"/>
              </a:rPr>
              <a:t>Henrique Lenzi foi muitos: o cientista visionário, o mestre inspirado, o pensador ousado, o líder carismático e, acima de tudo, foi um ser humano de tão alta culminância que tornava impossível continuarmos os mesmos depois de conhecê-lo, sem que por ele fôssemos cativados e transformados. </a:t>
            </a:r>
          </a:p>
        </p:txBody>
      </p:sp>
      <p:sp>
        <p:nvSpPr>
          <p:cNvPr id="44035" name="Text Box 3"/>
          <p:cNvSpPr txBox="1">
            <a:spLocks noChangeArrowheads="1"/>
          </p:cNvSpPr>
          <p:nvPr/>
        </p:nvSpPr>
        <p:spPr bwMode="auto">
          <a:xfrm>
            <a:off x="2632075" y="323850"/>
            <a:ext cx="4484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5400">
                <a:solidFill>
                  <a:srgbClr val="0066FF"/>
                </a:solidFill>
              </a:rPr>
              <a:t>Lenzi, o sedutor</a:t>
            </a:r>
          </a:p>
        </p:txBody>
      </p:sp>
      <p:pic>
        <p:nvPicPr>
          <p:cNvPr id="44036" name="Picture 6" descr="Lenz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9075"/>
            <a:ext cx="348297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938213" y="290513"/>
            <a:ext cx="78390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r>
              <a:rPr lang="pt-BR" altLang="pt-BR" sz="5400">
                <a:solidFill>
                  <a:srgbClr val="0066FF"/>
                </a:solidFill>
              </a:rPr>
              <a:t>Por que Lenzi nos cativava?</a:t>
            </a:r>
          </a:p>
        </p:txBody>
      </p:sp>
      <p:sp>
        <p:nvSpPr>
          <p:cNvPr id="2656260" name="Text Box 4" descr="Quadriculado pequeno"/>
          <p:cNvSpPr txBox="1">
            <a:spLocks noChangeArrowheads="1"/>
          </p:cNvSpPr>
          <p:nvPr/>
        </p:nvSpPr>
        <p:spPr bwMode="auto">
          <a:xfrm>
            <a:off x="3689350" y="1316038"/>
            <a:ext cx="3308350" cy="3968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Erudição e brilhante inteligência</a:t>
            </a:r>
          </a:p>
        </p:txBody>
      </p:sp>
      <p:sp>
        <p:nvSpPr>
          <p:cNvPr id="2656261" name="Text Box 5" descr="Quadriculado pequeno"/>
          <p:cNvSpPr txBox="1">
            <a:spLocks noChangeArrowheads="1"/>
          </p:cNvSpPr>
          <p:nvPr/>
        </p:nvSpPr>
        <p:spPr bwMode="auto">
          <a:xfrm>
            <a:off x="3692525" y="2339975"/>
            <a:ext cx="1793875" cy="3968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Alegria de viver</a:t>
            </a:r>
          </a:p>
        </p:txBody>
      </p:sp>
      <p:sp>
        <p:nvSpPr>
          <p:cNvPr id="45061" name="Text Box 6"/>
          <p:cNvSpPr txBox="1">
            <a:spLocks noChangeArrowheads="1"/>
          </p:cNvSpPr>
          <p:nvPr/>
        </p:nvSpPr>
        <p:spPr bwMode="auto">
          <a:xfrm>
            <a:off x="4287838" y="2200275"/>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endParaRPr lang="pt-BR" altLang="pt-BR" sz="2200">
              <a:latin typeface="Arial Narrow" charset="0"/>
            </a:endParaRPr>
          </a:p>
        </p:txBody>
      </p:sp>
      <p:sp>
        <p:nvSpPr>
          <p:cNvPr id="2656263" name="Text Box 7" descr="Quadriculado pequeno"/>
          <p:cNvSpPr txBox="1">
            <a:spLocks noChangeArrowheads="1"/>
          </p:cNvSpPr>
          <p:nvPr/>
        </p:nvSpPr>
        <p:spPr bwMode="auto">
          <a:xfrm>
            <a:off x="3702050" y="3419475"/>
            <a:ext cx="4929188" cy="3968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Igualdade com que tratava poderosos e humildes</a:t>
            </a:r>
          </a:p>
        </p:txBody>
      </p:sp>
      <p:sp>
        <p:nvSpPr>
          <p:cNvPr id="2656264" name="Text Box 8" descr="Quadriculado pequeno"/>
          <p:cNvSpPr txBox="1">
            <a:spLocks noChangeArrowheads="1"/>
          </p:cNvSpPr>
          <p:nvPr/>
        </p:nvSpPr>
        <p:spPr bwMode="auto">
          <a:xfrm>
            <a:off x="3683000" y="3986213"/>
            <a:ext cx="5407025" cy="396875"/>
          </a:xfrm>
          <a:prstGeom prst="rect">
            <a:avLst/>
          </a:prstGeom>
          <a:pattFill prst="smCheck">
            <a:fgClr>
              <a:srgbClr val="FFBF6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Simplicidade e humildade características dos sábios</a:t>
            </a:r>
          </a:p>
        </p:txBody>
      </p:sp>
      <p:sp>
        <p:nvSpPr>
          <p:cNvPr id="2656265" name="Text Box 9" descr="Quadriculado pequeno"/>
          <p:cNvSpPr txBox="1">
            <a:spLocks noChangeArrowheads="1"/>
          </p:cNvSpPr>
          <p:nvPr/>
        </p:nvSpPr>
        <p:spPr bwMode="auto">
          <a:xfrm>
            <a:off x="3676650" y="4545013"/>
            <a:ext cx="5408613" cy="3968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Carinho e genuíno interesse que mostrava por todos</a:t>
            </a:r>
          </a:p>
        </p:txBody>
      </p:sp>
      <p:sp>
        <p:nvSpPr>
          <p:cNvPr id="2656266" name="Text Box 10" descr="Quadriculado pequeno"/>
          <p:cNvSpPr txBox="1">
            <a:spLocks noChangeArrowheads="1"/>
          </p:cNvSpPr>
          <p:nvPr/>
        </p:nvSpPr>
        <p:spPr bwMode="auto">
          <a:xfrm>
            <a:off x="3692525" y="5072063"/>
            <a:ext cx="5384800" cy="701675"/>
          </a:xfrm>
          <a:prstGeom prst="rect">
            <a:avLst/>
          </a:prstGeom>
          <a:pattFill prst="smCheck">
            <a:fgClr>
              <a:srgbClr val="FFBF6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Generosidade com que doava seu tempo, conhecimento, idéias e experiência</a:t>
            </a:r>
          </a:p>
        </p:txBody>
      </p:sp>
      <p:sp>
        <p:nvSpPr>
          <p:cNvPr id="2656267" name="Text Box 11" descr="Quadriculado pequeno"/>
          <p:cNvSpPr txBox="1">
            <a:spLocks noChangeArrowheads="1"/>
          </p:cNvSpPr>
          <p:nvPr/>
        </p:nvSpPr>
        <p:spPr bwMode="auto">
          <a:xfrm>
            <a:off x="3700463" y="5902325"/>
            <a:ext cx="4865687" cy="3968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Calor do afeto com que impregnava as pessoas</a:t>
            </a:r>
          </a:p>
        </p:txBody>
      </p:sp>
      <p:sp>
        <p:nvSpPr>
          <p:cNvPr id="2656268" name="Text Box 12" descr="Quadriculado pequeno"/>
          <p:cNvSpPr txBox="1">
            <a:spLocks noChangeArrowheads="1"/>
          </p:cNvSpPr>
          <p:nvPr/>
        </p:nvSpPr>
        <p:spPr bwMode="auto">
          <a:xfrm>
            <a:off x="3679825" y="1836738"/>
            <a:ext cx="2706688" cy="396875"/>
          </a:xfrm>
          <a:prstGeom prst="rect">
            <a:avLst/>
          </a:prstGeom>
          <a:pattFill prst="smCheck">
            <a:fgClr>
              <a:srgbClr val="FFBF6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Insaciável sede de saber</a:t>
            </a:r>
          </a:p>
        </p:txBody>
      </p:sp>
      <p:sp>
        <p:nvSpPr>
          <p:cNvPr id="2656269" name="Text Box 13" descr="Quadriculado pequeno"/>
          <p:cNvSpPr txBox="1">
            <a:spLocks noChangeArrowheads="1"/>
          </p:cNvSpPr>
          <p:nvPr/>
        </p:nvSpPr>
        <p:spPr bwMode="auto">
          <a:xfrm>
            <a:off x="3662363" y="2881313"/>
            <a:ext cx="2060575" cy="396875"/>
          </a:xfrm>
          <a:prstGeom prst="rect">
            <a:avLst/>
          </a:prstGeom>
          <a:pattFill prst="smCheck">
            <a:fgClr>
              <a:srgbClr val="FFBF6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Pureza e nobreza</a:t>
            </a:r>
          </a:p>
        </p:txBody>
      </p:sp>
      <p:pic>
        <p:nvPicPr>
          <p:cNvPr id="45069" name="Picture 14" descr="Lenz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9075"/>
            <a:ext cx="348297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6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562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562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562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562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5626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5626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5626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56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6260" grpId="0" animBg="1"/>
      <p:bldP spid="2656261" grpId="0" animBg="1"/>
      <p:bldP spid="2656263" grpId="0" animBg="1"/>
      <p:bldP spid="2656264" grpId="0" animBg="1"/>
      <p:bldP spid="2656265" grpId="0" animBg="1"/>
      <p:bldP spid="2656266" grpId="0" animBg="1"/>
      <p:bldP spid="2656267" grpId="0" animBg="1"/>
      <p:bldP spid="2656268" grpId="0" animBg="1"/>
      <p:bldP spid="26562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938213" y="290513"/>
            <a:ext cx="78390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r>
              <a:rPr lang="pt-BR" altLang="pt-BR" sz="5400">
                <a:solidFill>
                  <a:srgbClr val="0066FF"/>
                </a:solidFill>
              </a:rPr>
              <a:t>Por que Lenzi nos cativava?</a:t>
            </a:r>
          </a:p>
        </p:txBody>
      </p:sp>
      <p:sp>
        <p:nvSpPr>
          <p:cNvPr id="46083" name="Text Box 4"/>
          <p:cNvSpPr txBox="1">
            <a:spLocks noChangeArrowheads="1"/>
          </p:cNvSpPr>
          <p:nvPr/>
        </p:nvSpPr>
        <p:spPr bwMode="auto">
          <a:xfrm>
            <a:off x="4287838" y="2200275"/>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endParaRPr lang="pt-BR" altLang="pt-BR" sz="2200">
              <a:latin typeface="Arial Narrow" charset="0"/>
            </a:endParaRPr>
          </a:p>
        </p:txBody>
      </p:sp>
      <p:sp>
        <p:nvSpPr>
          <p:cNvPr id="46084" name="Text Box 5" descr="Quadriculado pequeno"/>
          <p:cNvSpPr txBox="1">
            <a:spLocks noChangeArrowheads="1"/>
          </p:cNvSpPr>
          <p:nvPr/>
        </p:nvSpPr>
        <p:spPr bwMode="auto">
          <a:xfrm>
            <a:off x="3582988" y="1246188"/>
            <a:ext cx="5408612" cy="3968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Capacidade de descobrir o lado bom de cada pessoa</a:t>
            </a:r>
          </a:p>
        </p:txBody>
      </p:sp>
      <p:sp>
        <p:nvSpPr>
          <p:cNvPr id="2657286" name="Text Box 6" descr="Quadriculado pequeno"/>
          <p:cNvSpPr txBox="1">
            <a:spLocks noChangeArrowheads="1"/>
          </p:cNvSpPr>
          <p:nvPr/>
        </p:nvSpPr>
        <p:spPr bwMode="auto">
          <a:xfrm>
            <a:off x="3673475" y="5438775"/>
            <a:ext cx="5110163" cy="701675"/>
          </a:xfrm>
          <a:prstGeom prst="rect">
            <a:avLst/>
          </a:prstGeom>
          <a:pattFill prst="smCheck">
            <a:fgClr>
              <a:srgbClr val="FFBF6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Teimosia em continuar acreditando, quando tudo parecia perdido, apesar de saber o custo de fazê-lo</a:t>
            </a:r>
          </a:p>
        </p:txBody>
      </p:sp>
      <p:sp>
        <p:nvSpPr>
          <p:cNvPr id="2657287" name="Text Box 7" descr="Quadriculado pequeno"/>
          <p:cNvSpPr txBox="1">
            <a:spLocks noChangeArrowheads="1"/>
          </p:cNvSpPr>
          <p:nvPr/>
        </p:nvSpPr>
        <p:spPr bwMode="auto">
          <a:xfrm>
            <a:off x="3600450" y="1741488"/>
            <a:ext cx="5556250" cy="701675"/>
          </a:xfrm>
          <a:prstGeom prst="rect">
            <a:avLst/>
          </a:prstGeom>
          <a:pattFill prst="smCheck">
            <a:fgClr>
              <a:srgbClr val="FFBF6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Intransigência e coragem com que defendia o que é certo e verdadeiro</a:t>
            </a:r>
          </a:p>
        </p:txBody>
      </p:sp>
      <p:sp>
        <p:nvSpPr>
          <p:cNvPr id="2657288" name="Text Box 8" descr="Quadriculado pequeno"/>
          <p:cNvSpPr txBox="1">
            <a:spLocks noChangeArrowheads="1"/>
          </p:cNvSpPr>
          <p:nvPr/>
        </p:nvSpPr>
        <p:spPr bwMode="auto">
          <a:xfrm>
            <a:off x="3590925" y="2538413"/>
            <a:ext cx="4856163" cy="3968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Incapacidade de se sentir maior que os demais</a:t>
            </a:r>
          </a:p>
        </p:txBody>
      </p:sp>
      <p:sp>
        <p:nvSpPr>
          <p:cNvPr id="2657289" name="Text Box 9" descr="Quadriculado pequeno"/>
          <p:cNvSpPr txBox="1">
            <a:spLocks noChangeArrowheads="1"/>
          </p:cNvSpPr>
          <p:nvPr/>
        </p:nvSpPr>
        <p:spPr bwMode="auto">
          <a:xfrm>
            <a:off x="3589338" y="3035300"/>
            <a:ext cx="5110162" cy="366713"/>
          </a:xfrm>
          <a:prstGeom prst="rect">
            <a:avLst/>
          </a:prstGeom>
          <a:pattFill prst="smCheck">
            <a:fgClr>
              <a:srgbClr val="FFBF6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lnSpc>
                <a:spcPct val="90000"/>
              </a:lnSpc>
              <a:buFont typeface="Wingdings" charset="2"/>
              <a:buChar char="§"/>
            </a:pPr>
            <a:r>
              <a:rPr lang="pt-BR" altLang="pt-BR" sz="2000">
                <a:latin typeface="Arial Narrow" charset="0"/>
              </a:rPr>
              <a:t> Incrível força com que reagia aos embates da vida</a:t>
            </a:r>
          </a:p>
        </p:txBody>
      </p:sp>
      <p:sp>
        <p:nvSpPr>
          <p:cNvPr id="2657290" name="Text Box 10" descr="Quadriculado pequeno"/>
          <p:cNvSpPr txBox="1">
            <a:spLocks noChangeArrowheads="1"/>
          </p:cNvSpPr>
          <p:nvPr/>
        </p:nvSpPr>
        <p:spPr bwMode="auto">
          <a:xfrm>
            <a:off x="3638550" y="4276725"/>
            <a:ext cx="4100513" cy="366713"/>
          </a:xfrm>
          <a:prstGeom prst="rect">
            <a:avLst/>
          </a:prstGeom>
          <a:pattFill prst="smCheck">
            <a:fgClr>
              <a:srgbClr val="FFBF6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lnSpc>
                <a:spcPct val="90000"/>
              </a:lnSpc>
              <a:buFont typeface="Wingdings" charset="2"/>
              <a:buChar char="§"/>
            </a:pPr>
            <a:r>
              <a:rPr lang="pt-BR" altLang="pt-BR" sz="2000">
                <a:latin typeface="Arial Narrow" charset="0"/>
              </a:rPr>
              <a:t> Autenticidade com que vivia seus ideais</a:t>
            </a:r>
          </a:p>
        </p:txBody>
      </p:sp>
      <p:sp>
        <p:nvSpPr>
          <p:cNvPr id="2657291" name="Text Box 11" descr="Quadriculado pequeno"/>
          <p:cNvSpPr txBox="1">
            <a:spLocks noChangeArrowheads="1"/>
          </p:cNvSpPr>
          <p:nvPr/>
        </p:nvSpPr>
        <p:spPr bwMode="auto">
          <a:xfrm>
            <a:off x="3597275" y="3489325"/>
            <a:ext cx="5567363" cy="7016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Capacidade de manter a integridade e a honradez em todas as circunstâncias</a:t>
            </a:r>
          </a:p>
        </p:txBody>
      </p:sp>
      <p:sp>
        <p:nvSpPr>
          <p:cNvPr id="2657292" name="Text Box 12" descr="Quadriculado pequeno"/>
          <p:cNvSpPr txBox="1">
            <a:spLocks noChangeArrowheads="1"/>
          </p:cNvSpPr>
          <p:nvPr/>
        </p:nvSpPr>
        <p:spPr bwMode="auto">
          <a:xfrm>
            <a:off x="3670300" y="4729163"/>
            <a:ext cx="5461000" cy="641350"/>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lnSpc>
                <a:spcPct val="90000"/>
              </a:lnSpc>
              <a:buFont typeface="Wingdings" charset="2"/>
              <a:buChar char="§"/>
            </a:pPr>
            <a:r>
              <a:rPr lang="pt-BR" altLang="pt-BR" sz="2000">
                <a:latin typeface="Arial Narrow" charset="0"/>
              </a:rPr>
              <a:t> Inabalável fé no potencial de crescimento do ser humano</a:t>
            </a:r>
          </a:p>
        </p:txBody>
      </p:sp>
      <p:sp>
        <p:nvSpPr>
          <p:cNvPr id="2657293" name="Text Box 13" descr="Quadriculado pequeno"/>
          <p:cNvSpPr txBox="1">
            <a:spLocks noChangeArrowheads="1"/>
          </p:cNvSpPr>
          <p:nvPr/>
        </p:nvSpPr>
        <p:spPr bwMode="auto">
          <a:xfrm>
            <a:off x="3675063" y="6221413"/>
            <a:ext cx="3040062" cy="3968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Equanimidade de seus atos</a:t>
            </a:r>
          </a:p>
        </p:txBody>
      </p:sp>
      <p:pic>
        <p:nvPicPr>
          <p:cNvPr id="46093" name="Picture 14" descr="Lenz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9075"/>
            <a:ext cx="348297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72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572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572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572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572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5729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5728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57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7286" grpId="0" animBg="1"/>
      <p:bldP spid="2657287" grpId="0" animBg="1"/>
      <p:bldP spid="2657288" grpId="0" animBg="1"/>
      <p:bldP spid="2657289" grpId="0" animBg="1"/>
      <p:bldP spid="2657290" grpId="0" animBg="1"/>
      <p:bldP spid="2657291" grpId="0" animBg="1"/>
      <p:bldP spid="2657292" grpId="0" animBg="1"/>
      <p:bldP spid="265729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938213" y="290513"/>
            <a:ext cx="78390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r>
              <a:rPr lang="pt-BR" altLang="pt-BR" sz="5400">
                <a:solidFill>
                  <a:srgbClr val="0066FF"/>
                </a:solidFill>
              </a:rPr>
              <a:t>Por que Lenzi nos cativava?</a:t>
            </a:r>
          </a:p>
        </p:txBody>
      </p:sp>
      <p:sp>
        <p:nvSpPr>
          <p:cNvPr id="47107" name="Text Box 4"/>
          <p:cNvSpPr txBox="1">
            <a:spLocks noChangeArrowheads="1"/>
          </p:cNvSpPr>
          <p:nvPr/>
        </p:nvSpPr>
        <p:spPr bwMode="auto">
          <a:xfrm>
            <a:off x="4287838" y="2200275"/>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endParaRPr lang="pt-BR" altLang="pt-BR" sz="2200">
              <a:latin typeface="Arial Narrow" charset="0"/>
            </a:endParaRPr>
          </a:p>
        </p:txBody>
      </p:sp>
      <p:sp>
        <p:nvSpPr>
          <p:cNvPr id="47108" name="Text Box 14" descr="Quadriculado pequeno"/>
          <p:cNvSpPr txBox="1">
            <a:spLocks noChangeArrowheads="1"/>
          </p:cNvSpPr>
          <p:nvPr/>
        </p:nvSpPr>
        <p:spPr bwMode="auto">
          <a:xfrm>
            <a:off x="3984625" y="2598738"/>
            <a:ext cx="5156200" cy="19208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r>
              <a:rPr lang="pt-BR" altLang="pt-BR" sz="3000">
                <a:solidFill>
                  <a:srgbClr val="292929"/>
                </a:solidFill>
                <a:latin typeface="Arial Narrow" charset="0"/>
              </a:rPr>
              <a:t>Acima de tudo, </a:t>
            </a:r>
          </a:p>
          <a:p>
            <a:pPr algn="just" eaLnBrk="1" hangingPunct="1"/>
            <a:r>
              <a:rPr lang="pt-BR" altLang="pt-BR" sz="3000">
                <a:solidFill>
                  <a:srgbClr val="292929"/>
                </a:solidFill>
                <a:latin typeface="Arial Narrow" charset="0"/>
              </a:rPr>
              <a:t>porque colocava paixão</a:t>
            </a:r>
          </a:p>
          <a:p>
            <a:pPr algn="just" eaLnBrk="1" hangingPunct="1"/>
            <a:r>
              <a:rPr lang="pt-BR" altLang="pt-BR" sz="3000">
                <a:solidFill>
                  <a:srgbClr val="292929"/>
                </a:solidFill>
                <a:latin typeface="Arial Narrow" charset="0"/>
              </a:rPr>
              <a:t>em tudo o que fazia e </a:t>
            </a:r>
          </a:p>
          <a:p>
            <a:pPr algn="just" eaLnBrk="1" hangingPunct="1"/>
            <a:r>
              <a:rPr lang="pt-BR" altLang="pt-BR" sz="3000">
                <a:solidFill>
                  <a:srgbClr val="292929"/>
                </a:solidFill>
                <a:latin typeface="Arial Narrow" charset="0"/>
              </a:rPr>
              <a:t>exalava amor por todas as pessoas  </a:t>
            </a:r>
          </a:p>
        </p:txBody>
      </p:sp>
      <p:pic>
        <p:nvPicPr>
          <p:cNvPr id="47109" name="Picture 15" descr="Lenz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9075"/>
            <a:ext cx="348297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79438" y="509588"/>
            <a:ext cx="85296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4800">
                <a:solidFill>
                  <a:srgbClr val="0066FF"/>
                </a:solidFill>
              </a:rPr>
              <a:t>Existe unanimidade em relação à </a:t>
            </a:r>
          </a:p>
          <a:p>
            <a:pPr eaLnBrk="1" hangingPunct="1"/>
            <a:r>
              <a:rPr lang="pt-BR" altLang="pt-BR" sz="4800">
                <a:solidFill>
                  <a:srgbClr val="0066FF"/>
                </a:solidFill>
              </a:rPr>
              <a:t>opinião que temos das pessoas?</a:t>
            </a:r>
          </a:p>
        </p:txBody>
      </p:sp>
      <p:sp>
        <p:nvSpPr>
          <p:cNvPr id="2592771" name="Text Box 3" descr="Quadriculado pequeno"/>
          <p:cNvSpPr txBox="1">
            <a:spLocks noChangeArrowheads="1"/>
          </p:cNvSpPr>
          <p:nvPr/>
        </p:nvSpPr>
        <p:spPr bwMode="auto">
          <a:xfrm>
            <a:off x="658813" y="2352675"/>
            <a:ext cx="8516937" cy="427038"/>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200">
                <a:latin typeface="Arial Narrow" charset="0"/>
              </a:rPr>
              <a:t> A unanimidade é muito rara em relação aos aspectos negativos de uma pessoa,</a:t>
            </a:r>
          </a:p>
        </p:txBody>
      </p:sp>
      <p:sp>
        <p:nvSpPr>
          <p:cNvPr id="2592772" name="Text Box 4" descr="Quadriculado pequeno"/>
          <p:cNvSpPr txBox="1">
            <a:spLocks noChangeArrowheads="1"/>
          </p:cNvSpPr>
          <p:nvPr/>
        </p:nvSpPr>
        <p:spPr bwMode="auto">
          <a:xfrm>
            <a:off x="657225" y="2771775"/>
            <a:ext cx="8526463" cy="427038"/>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None/>
            </a:pPr>
            <a:r>
              <a:rPr lang="pt-BR" altLang="pt-BR" sz="2200">
                <a:latin typeface="Arial Narrow" charset="0"/>
              </a:rPr>
              <a:t>   e mais ainda em relação aos aspectos positivos.</a:t>
            </a:r>
          </a:p>
        </p:txBody>
      </p:sp>
      <p:sp>
        <p:nvSpPr>
          <p:cNvPr id="2592773" name="Text Box 5" descr="Quadriculado pequeno"/>
          <p:cNvSpPr txBox="1">
            <a:spLocks noChangeArrowheads="1"/>
          </p:cNvSpPr>
          <p:nvPr/>
        </p:nvSpPr>
        <p:spPr bwMode="auto">
          <a:xfrm>
            <a:off x="668338" y="3489325"/>
            <a:ext cx="8326437" cy="427038"/>
          </a:xfrm>
          <a:prstGeom prst="rect">
            <a:avLst/>
          </a:prstGeom>
          <a:pattFill prst="smCheck">
            <a:fgClr>
              <a:srgbClr val="FFBF6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200">
                <a:latin typeface="Arial Narrow" charset="0"/>
              </a:rPr>
              <a:t> Quanto mais conhecemos uma pessoa, mais ficam evidentes suas invirtudes.  </a:t>
            </a:r>
          </a:p>
        </p:txBody>
      </p:sp>
      <p:sp>
        <p:nvSpPr>
          <p:cNvPr id="2592774" name="Text Box 6" descr="Quadriculado pequeno"/>
          <p:cNvSpPr txBox="1">
            <a:spLocks noChangeArrowheads="1"/>
          </p:cNvSpPr>
          <p:nvPr/>
        </p:nvSpPr>
        <p:spPr bwMode="auto">
          <a:xfrm>
            <a:off x="1252538" y="4275138"/>
            <a:ext cx="7223125" cy="169862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lnSpc>
                <a:spcPct val="120000"/>
              </a:lnSpc>
            </a:pPr>
            <a:r>
              <a:rPr lang="pt-BR" altLang="pt-BR" sz="2200">
                <a:latin typeface="Arial Narrow" charset="0"/>
              </a:rPr>
              <a:t>Henrique Lenzi foi uma raríssima exceção às duas regras:</a:t>
            </a:r>
          </a:p>
          <a:p>
            <a:pPr algn="just" eaLnBrk="1" hangingPunct="1">
              <a:lnSpc>
                <a:spcPct val="120000"/>
              </a:lnSpc>
              <a:buFont typeface="Wingdings" charset="2"/>
              <a:buChar char="§"/>
            </a:pPr>
            <a:r>
              <a:rPr lang="pt-BR" altLang="pt-BR" sz="2200">
                <a:latin typeface="Arial Narrow" charset="0"/>
              </a:rPr>
              <a:t> Desconhece-se qualquer opinião negativa relativa à sua pessoa;</a:t>
            </a:r>
          </a:p>
          <a:p>
            <a:pPr algn="just" eaLnBrk="1" hangingPunct="1">
              <a:lnSpc>
                <a:spcPct val="120000"/>
              </a:lnSpc>
              <a:buFont typeface="Wingdings" charset="2"/>
              <a:buChar char="§"/>
            </a:pPr>
            <a:r>
              <a:rPr lang="pt-BR" altLang="pt-BR" sz="2200">
                <a:latin typeface="Arial Narrow" charset="0"/>
              </a:rPr>
              <a:t> Quanto mais se o conhecia, maior se tornava nossa admiração por       </a:t>
            </a:r>
          </a:p>
          <a:p>
            <a:pPr algn="just" eaLnBrk="1" hangingPunct="1">
              <a:lnSpc>
                <a:spcPct val="120000"/>
              </a:lnSpc>
              <a:buFont typeface="Wingdings" charset="2"/>
              <a:buNone/>
            </a:pPr>
            <a:r>
              <a:rPr lang="pt-BR" altLang="pt-BR" sz="2200">
                <a:latin typeface="Arial Narrow" charset="0"/>
              </a:rPr>
              <a:t>   este ser humano ímpar.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27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927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927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9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771" grpId="0" animBg="1"/>
      <p:bldP spid="2592772" grpId="0" animBg="1"/>
      <p:bldP spid="2592773" grpId="0" animBg="1"/>
      <p:bldP spid="25927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916113" y="155575"/>
            <a:ext cx="58705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4500">
                <a:solidFill>
                  <a:srgbClr val="0066FF"/>
                </a:solidFill>
              </a:rPr>
              <a:t>Palavras de um cativado</a:t>
            </a:r>
          </a:p>
        </p:txBody>
      </p:sp>
      <p:sp>
        <p:nvSpPr>
          <p:cNvPr id="2658307" name="Text Box 3" descr="Quadriculado pequeno"/>
          <p:cNvSpPr txBox="1">
            <a:spLocks noChangeArrowheads="1"/>
          </p:cNvSpPr>
          <p:nvPr/>
        </p:nvSpPr>
        <p:spPr bwMode="auto">
          <a:xfrm>
            <a:off x="2300288" y="903288"/>
            <a:ext cx="4995862" cy="12477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A sua luz ainda ilumina</a:t>
            </a:r>
            <a:br>
              <a:rPr lang="pt-BR" altLang="pt-BR" sz="1900">
                <a:latin typeface="Arial Narrow" charset="0"/>
              </a:rPr>
            </a:br>
            <a:r>
              <a:rPr lang="pt-BR" altLang="pt-BR" sz="1900">
                <a:latin typeface="Arial Narrow" charset="0"/>
              </a:rPr>
              <a:t>forte e tranquila</a:t>
            </a:r>
            <a:br>
              <a:rPr lang="pt-BR" altLang="pt-BR" sz="1900">
                <a:latin typeface="Arial Narrow" charset="0"/>
              </a:rPr>
            </a:br>
            <a:r>
              <a:rPr lang="pt-BR" altLang="pt-BR" sz="1900">
                <a:latin typeface="Arial Narrow" charset="0"/>
              </a:rPr>
              <a:t>A sua voz suave e pausada</a:t>
            </a:r>
            <a:br>
              <a:rPr lang="pt-BR" altLang="pt-BR" sz="1900">
                <a:latin typeface="Arial Narrow" charset="0"/>
              </a:rPr>
            </a:br>
            <a:r>
              <a:rPr lang="pt-BR" altLang="pt-BR" sz="1900">
                <a:latin typeface="Arial Narrow" charset="0"/>
              </a:rPr>
              <a:t>Ainda ouço em palavras pensadas, sábias, amorosas</a:t>
            </a:r>
          </a:p>
        </p:txBody>
      </p:sp>
      <p:sp>
        <p:nvSpPr>
          <p:cNvPr id="2658308" name="Text Box 4" descr="Quadriculado pequeno"/>
          <p:cNvSpPr txBox="1">
            <a:spLocks noChangeArrowheads="1"/>
          </p:cNvSpPr>
          <p:nvPr/>
        </p:nvSpPr>
        <p:spPr bwMode="auto">
          <a:xfrm>
            <a:off x="2276475" y="2216150"/>
            <a:ext cx="5016500" cy="958850"/>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A sua existência profunda marcou muitas outras</a:t>
            </a:r>
            <a:br>
              <a:rPr lang="pt-BR" altLang="pt-BR" sz="1900">
                <a:latin typeface="Arial Narrow" charset="0"/>
              </a:rPr>
            </a:br>
            <a:r>
              <a:rPr lang="pt-BR" altLang="pt-BR" sz="1900">
                <a:latin typeface="Arial Narrow" charset="0"/>
              </a:rPr>
              <a:t>Como as tintas de um mestre supremo</a:t>
            </a:r>
            <a:br>
              <a:rPr lang="pt-BR" altLang="pt-BR" sz="1900">
                <a:latin typeface="Arial Narrow" charset="0"/>
              </a:rPr>
            </a:br>
            <a:r>
              <a:rPr lang="pt-BR" altLang="pt-BR" sz="1900">
                <a:latin typeface="Arial Narrow" charset="0"/>
              </a:rPr>
              <a:t>Como as notas de um compositor celestial</a:t>
            </a:r>
          </a:p>
        </p:txBody>
      </p:sp>
      <p:sp>
        <p:nvSpPr>
          <p:cNvPr id="2658309" name="Text Box 5" descr="Quadriculado pequeno"/>
          <p:cNvSpPr txBox="1">
            <a:spLocks noChangeArrowheads="1"/>
          </p:cNvSpPr>
          <p:nvPr/>
        </p:nvSpPr>
        <p:spPr bwMode="auto">
          <a:xfrm>
            <a:off x="2297113" y="3241675"/>
            <a:ext cx="4995862" cy="2114550"/>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A sua vida é um exemplo único</a:t>
            </a:r>
            <a:br>
              <a:rPr lang="pt-BR" altLang="pt-BR" sz="1900">
                <a:latin typeface="Arial Narrow" charset="0"/>
              </a:rPr>
            </a:br>
            <a:r>
              <a:rPr lang="pt-BR" altLang="pt-BR" sz="1900">
                <a:latin typeface="Arial Narrow" charset="0"/>
              </a:rPr>
              <a:t>e imortal</a:t>
            </a:r>
            <a:br>
              <a:rPr lang="pt-BR" altLang="pt-BR" sz="1900">
                <a:latin typeface="Arial Narrow" charset="0"/>
              </a:rPr>
            </a:br>
            <a:r>
              <a:rPr lang="pt-BR" altLang="pt-BR" sz="1900">
                <a:latin typeface="Arial Narrow" charset="0"/>
              </a:rPr>
              <a:t>e raro</a:t>
            </a:r>
            <a:br>
              <a:rPr lang="pt-BR" altLang="pt-BR" sz="1900">
                <a:latin typeface="Arial Narrow" charset="0"/>
              </a:rPr>
            </a:br>
            <a:r>
              <a:rPr lang="pt-BR" altLang="pt-BR" sz="1900">
                <a:latin typeface="Arial Narrow" charset="0"/>
              </a:rPr>
              <a:t>do que o ser humano pode conquistar</a:t>
            </a:r>
            <a:br>
              <a:rPr lang="pt-BR" altLang="pt-BR" sz="1900">
                <a:latin typeface="Arial Narrow" charset="0"/>
              </a:rPr>
            </a:br>
            <a:r>
              <a:rPr lang="pt-BR" altLang="pt-BR" sz="1900">
                <a:latin typeface="Arial Narrow" charset="0"/>
              </a:rPr>
              <a:t>por meio do amor</a:t>
            </a:r>
            <a:br>
              <a:rPr lang="pt-BR" altLang="pt-BR" sz="1900">
                <a:latin typeface="Arial Narrow" charset="0"/>
              </a:rPr>
            </a:br>
            <a:r>
              <a:rPr lang="pt-BR" altLang="pt-BR" sz="1900">
                <a:latin typeface="Arial Narrow" charset="0"/>
              </a:rPr>
              <a:t>da dedicação</a:t>
            </a:r>
            <a:br>
              <a:rPr lang="pt-BR" altLang="pt-BR" sz="1900">
                <a:latin typeface="Arial Narrow" charset="0"/>
              </a:rPr>
            </a:br>
            <a:r>
              <a:rPr lang="pt-BR" altLang="pt-BR" sz="1900">
                <a:latin typeface="Arial Narrow" charset="0"/>
              </a:rPr>
              <a:t>e da solidariedade </a:t>
            </a:r>
          </a:p>
        </p:txBody>
      </p:sp>
      <p:sp>
        <p:nvSpPr>
          <p:cNvPr id="2658310" name="Text Box 6" descr="Quadriculado pequeno"/>
          <p:cNvSpPr txBox="1">
            <a:spLocks noChangeArrowheads="1"/>
          </p:cNvSpPr>
          <p:nvPr/>
        </p:nvSpPr>
        <p:spPr bwMode="auto">
          <a:xfrm>
            <a:off x="2286000" y="5430838"/>
            <a:ext cx="5003800" cy="12477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Mas restam tantos anos para vivermos sem você...</a:t>
            </a:r>
            <a:br>
              <a:rPr lang="pt-BR" altLang="pt-BR" sz="1900">
                <a:latin typeface="Arial Narrow" charset="0"/>
              </a:rPr>
            </a:br>
            <a:r>
              <a:rPr lang="pt-BR" altLang="pt-BR" sz="1900">
                <a:latin typeface="Arial Narrow" charset="0"/>
              </a:rPr>
              <a:t>E tantas perguntas para investigarmos...</a:t>
            </a:r>
            <a:br>
              <a:rPr lang="pt-BR" altLang="pt-BR" sz="1900">
                <a:latin typeface="Arial Narrow" charset="0"/>
              </a:rPr>
            </a:br>
            <a:r>
              <a:rPr lang="pt-BR" altLang="pt-BR" sz="1900">
                <a:latin typeface="Arial Narrow" charset="0"/>
              </a:rPr>
              <a:t>De onde você veio?</a:t>
            </a:r>
            <a:br>
              <a:rPr lang="pt-BR" altLang="pt-BR" sz="1900">
                <a:latin typeface="Arial Narrow" charset="0"/>
              </a:rPr>
            </a:br>
            <a:r>
              <a:rPr lang="pt-BR" altLang="pt-BR" sz="1900">
                <a:latin typeface="Arial Narrow" charset="0"/>
              </a:rPr>
              <a:t>Pra onde foi?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8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583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583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5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307" grpId="0" animBg="1"/>
      <p:bldP spid="2658308" grpId="0" animBg="1"/>
      <p:bldP spid="2658309" grpId="0" animBg="1"/>
      <p:bldP spid="26583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descr="Quadriculado pequeno"/>
          <p:cNvSpPr txBox="1">
            <a:spLocks noChangeArrowheads="1"/>
          </p:cNvSpPr>
          <p:nvPr/>
        </p:nvSpPr>
        <p:spPr bwMode="auto">
          <a:xfrm>
            <a:off x="2339975" y="731838"/>
            <a:ext cx="5003800" cy="2349500"/>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lnSpc>
                <a:spcPct val="130000"/>
              </a:lnSpc>
            </a:pPr>
            <a:r>
              <a:rPr lang="pt-BR" altLang="pt-BR" sz="1900">
                <a:latin typeface="Arial Narrow" charset="0"/>
              </a:rPr>
              <a:t>Precisamos reencontrá-lo!</a:t>
            </a:r>
            <a:br>
              <a:rPr lang="pt-BR" altLang="pt-BR" sz="1900">
                <a:latin typeface="Arial Narrow" charset="0"/>
              </a:rPr>
            </a:br>
            <a:r>
              <a:rPr lang="pt-BR" altLang="pt-BR" sz="1900">
                <a:latin typeface="Arial Narrow" charset="0"/>
              </a:rPr>
              <a:t>Para que a primavera não acabe</a:t>
            </a:r>
            <a:br>
              <a:rPr lang="pt-BR" altLang="pt-BR" sz="1900">
                <a:latin typeface="Arial Narrow" charset="0"/>
              </a:rPr>
            </a:br>
            <a:r>
              <a:rPr lang="pt-BR" altLang="pt-BR" sz="1900">
                <a:latin typeface="Arial Narrow" charset="0"/>
              </a:rPr>
              <a:t>Para que o desabrochar eterno de suas idéias</a:t>
            </a:r>
            <a:br>
              <a:rPr lang="pt-BR" altLang="pt-BR" sz="1900">
                <a:latin typeface="Arial Narrow" charset="0"/>
              </a:rPr>
            </a:br>
            <a:r>
              <a:rPr lang="pt-BR" altLang="pt-BR" sz="1900">
                <a:latin typeface="Arial Narrow" charset="0"/>
              </a:rPr>
              <a:t>de sua postura no mundo</a:t>
            </a:r>
            <a:br>
              <a:rPr lang="pt-BR" altLang="pt-BR" sz="1900">
                <a:latin typeface="Arial Narrow" charset="0"/>
              </a:rPr>
            </a:br>
            <a:r>
              <a:rPr lang="pt-BR" altLang="pt-BR" sz="1900">
                <a:latin typeface="Arial Narrow" charset="0"/>
              </a:rPr>
              <a:t>continue a polinizar as mentes e corações que você tanto frutificou</a:t>
            </a:r>
          </a:p>
        </p:txBody>
      </p:sp>
      <p:sp>
        <p:nvSpPr>
          <p:cNvPr id="2659331" name="Text Box 3" descr="Quadriculado pequeno"/>
          <p:cNvSpPr txBox="1">
            <a:spLocks noChangeArrowheads="1"/>
          </p:cNvSpPr>
          <p:nvPr/>
        </p:nvSpPr>
        <p:spPr bwMode="auto">
          <a:xfrm>
            <a:off x="2371725" y="3167063"/>
            <a:ext cx="5003800" cy="31019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lnSpc>
                <a:spcPct val="130000"/>
              </a:lnSpc>
            </a:pPr>
            <a:r>
              <a:rPr lang="pt-BR" altLang="pt-BR" sz="1900">
                <a:latin typeface="Arial Narrow" charset="0"/>
              </a:rPr>
              <a:t>A sua matéria física já não existe mais</a:t>
            </a:r>
            <a:br>
              <a:rPr lang="pt-BR" altLang="pt-BR" sz="1900">
                <a:latin typeface="Arial Narrow" charset="0"/>
              </a:rPr>
            </a:br>
            <a:r>
              <a:rPr lang="pt-BR" altLang="pt-BR" sz="1900">
                <a:latin typeface="Arial Narrow" charset="0"/>
              </a:rPr>
              <a:t>Você se tornou a sua pura gentileza</a:t>
            </a:r>
            <a:br>
              <a:rPr lang="pt-BR" altLang="pt-BR" sz="1900">
                <a:latin typeface="Arial Narrow" charset="0"/>
              </a:rPr>
            </a:br>
            <a:r>
              <a:rPr lang="pt-BR" altLang="pt-BR" sz="1900">
                <a:latin typeface="Arial Narrow" charset="0"/>
              </a:rPr>
              <a:t>a sua dignidade invencível</a:t>
            </a:r>
            <a:br>
              <a:rPr lang="pt-BR" altLang="pt-BR" sz="1900">
                <a:latin typeface="Arial Narrow" charset="0"/>
              </a:rPr>
            </a:br>
            <a:r>
              <a:rPr lang="pt-BR" altLang="pt-BR" sz="1900">
                <a:latin typeface="Arial Narrow" charset="0"/>
              </a:rPr>
              <a:t>a sua infalível inteligência</a:t>
            </a:r>
            <a:br>
              <a:rPr lang="pt-BR" altLang="pt-BR" sz="1900">
                <a:latin typeface="Arial Narrow" charset="0"/>
              </a:rPr>
            </a:br>
            <a:r>
              <a:rPr lang="pt-BR" altLang="pt-BR" sz="1900">
                <a:latin typeface="Arial Narrow" charset="0"/>
              </a:rPr>
              <a:t>a sua inigualável humanidade</a:t>
            </a:r>
            <a:br>
              <a:rPr lang="pt-BR" altLang="pt-BR" sz="1900">
                <a:latin typeface="Arial Narrow" charset="0"/>
              </a:rPr>
            </a:br>
            <a:r>
              <a:rPr lang="pt-BR" altLang="pt-BR" sz="1900">
                <a:latin typeface="Arial Narrow" charset="0"/>
              </a:rPr>
              <a:t>Você se tornou tantas, mas tantas</a:t>
            </a:r>
            <a:br>
              <a:rPr lang="pt-BR" altLang="pt-BR" sz="1900">
                <a:latin typeface="Arial Narrow" charset="0"/>
              </a:rPr>
            </a:br>
            <a:r>
              <a:rPr lang="pt-BR" altLang="pt-BR" sz="1900">
                <a:latin typeface="Arial Narrow" charset="0"/>
              </a:rPr>
              <a:t>incontáveis lembranças de um sonho  possível</a:t>
            </a:r>
            <a:br>
              <a:rPr lang="pt-BR" altLang="pt-BR" sz="1900">
                <a:latin typeface="Arial Narrow" charset="0"/>
              </a:rPr>
            </a:br>
            <a:r>
              <a:rPr lang="pt-BR" altLang="pt-BR" sz="1900">
                <a:latin typeface="Arial Narrow" charset="0"/>
              </a:rPr>
              <a:t>A memória não morrerá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9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93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descr="Quadriculado pequeno"/>
          <p:cNvSpPr txBox="1">
            <a:spLocks noChangeArrowheads="1"/>
          </p:cNvSpPr>
          <p:nvPr/>
        </p:nvSpPr>
        <p:spPr bwMode="auto">
          <a:xfrm>
            <a:off x="2392363" y="784225"/>
            <a:ext cx="5003800" cy="159702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lnSpc>
                <a:spcPct val="130000"/>
              </a:lnSpc>
            </a:pPr>
            <a:r>
              <a:rPr lang="pt-BR" altLang="pt-BR" sz="1900">
                <a:latin typeface="Arial Narrow" charset="0"/>
              </a:rPr>
              <a:t>E o sonho realizado permanece bem vivo:</a:t>
            </a:r>
            <a:br>
              <a:rPr lang="pt-BR" altLang="pt-BR" sz="1900">
                <a:latin typeface="Arial Narrow" charset="0"/>
              </a:rPr>
            </a:br>
            <a:r>
              <a:rPr lang="pt-BR" altLang="pt-BR" sz="1900">
                <a:latin typeface="Arial Narrow" charset="0"/>
              </a:rPr>
              <a:t>A inestimável oportunidade,</a:t>
            </a:r>
            <a:br>
              <a:rPr lang="pt-BR" altLang="pt-BR" sz="1900">
                <a:latin typeface="Arial Narrow" charset="0"/>
              </a:rPr>
            </a:br>
            <a:r>
              <a:rPr lang="pt-BR" altLang="pt-BR" sz="1900">
                <a:latin typeface="Arial Narrow" charset="0"/>
              </a:rPr>
              <a:t>o imenso privilegio,</a:t>
            </a:r>
            <a:br>
              <a:rPr lang="pt-BR" altLang="pt-BR" sz="1900">
                <a:latin typeface="Arial Narrow" charset="0"/>
              </a:rPr>
            </a:br>
            <a:r>
              <a:rPr lang="pt-BR" altLang="pt-BR" sz="1900">
                <a:latin typeface="Arial Narrow" charset="0"/>
              </a:rPr>
              <a:t>a honra de ter lhe conhecido </a:t>
            </a:r>
          </a:p>
        </p:txBody>
      </p:sp>
      <p:grpSp>
        <p:nvGrpSpPr>
          <p:cNvPr id="2" name="Group 3"/>
          <p:cNvGrpSpPr>
            <a:grpSpLocks/>
          </p:cNvGrpSpPr>
          <p:nvPr/>
        </p:nvGrpSpPr>
        <p:grpSpPr bwMode="auto">
          <a:xfrm>
            <a:off x="2392363" y="2686050"/>
            <a:ext cx="5003800" cy="2976563"/>
            <a:chOff x="1507" y="1692"/>
            <a:chExt cx="3152" cy="1875"/>
          </a:xfrm>
        </p:grpSpPr>
        <p:sp>
          <p:nvSpPr>
            <p:cNvPr id="50180" name="Text Box 4" descr="Quadriculado pequeno"/>
            <p:cNvSpPr txBox="1">
              <a:spLocks noChangeArrowheads="1"/>
            </p:cNvSpPr>
            <p:nvPr/>
          </p:nvSpPr>
          <p:spPr bwMode="auto">
            <a:xfrm>
              <a:off x="1507" y="1692"/>
              <a:ext cx="3152" cy="1243"/>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lnSpc>
                  <a:spcPct val="130000"/>
                </a:lnSpc>
              </a:pPr>
              <a:r>
                <a:rPr lang="pt-BR" altLang="pt-BR" sz="1900">
                  <a:latin typeface="Arial Narrow" charset="0"/>
                </a:rPr>
                <a:t>Henrique Leonel Lenzi,</a:t>
              </a:r>
              <a:br>
                <a:rPr lang="pt-BR" altLang="pt-BR" sz="1900">
                  <a:latin typeface="Arial Narrow" charset="0"/>
                </a:rPr>
              </a:br>
              <a:r>
                <a:rPr lang="pt-BR" altLang="pt-BR" sz="1900">
                  <a:latin typeface="Arial Narrow" charset="0"/>
                </a:rPr>
                <a:t>permita-me ser porta voz,</a:t>
              </a:r>
              <a:br>
                <a:rPr lang="pt-BR" altLang="pt-BR" sz="1900">
                  <a:latin typeface="Arial Narrow" charset="0"/>
                </a:rPr>
              </a:br>
              <a:r>
                <a:rPr lang="pt-BR" altLang="pt-BR" sz="1900">
                  <a:latin typeface="Arial Narrow" charset="0"/>
                </a:rPr>
                <a:t>em nome de tantos que não conheço,</a:t>
              </a:r>
              <a:br>
                <a:rPr lang="pt-BR" altLang="pt-BR" sz="1900">
                  <a:latin typeface="Arial Narrow" charset="0"/>
                </a:rPr>
              </a:br>
              <a:r>
                <a:rPr lang="pt-BR" altLang="pt-BR" sz="1900">
                  <a:latin typeface="Arial Narrow" charset="0"/>
                </a:rPr>
                <a:t>Muitíssimo grato pela</a:t>
              </a:r>
              <a:br>
                <a:rPr lang="pt-BR" altLang="pt-BR" sz="1900">
                  <a:latin typeface="Arial Narrow" charset="0"/>
                </a:rPr>
              </a:br>
              <a:r>
                <a:rPr lang="pt-BR" altLang="pt-BR" sz="1900">
                  <a:latin typeface="Arial Narrow" charset="0"/>
                </a:rPr>
                <a:t>sua existência! </a:t>
              </a:r>
            </a:p>
          </p:txBody>
        </p:sp>
        <p:sp>
          <p:nvSpPr>
            <p:cNvPr id="50181" name="Text Box 5"/>
            <p:cNvSpPr txBox="1">
              <a:spLocks noChangeArrowheads="1"/>
            </p:cNvSpPr>
            <p:nvPr/>
          </p:nvSpPr>
          <p:spPr bwMode="auto">
            <a:xfrm>
              <a:off x="2948" y="3201"/>
              <a:ext cx="168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1600">
                  <a:latin typeface="Arial Narrow" charset="0"/>
                </a:rPr>
                <a:t>Décio Gorini</a:t>
              </a:r>
            </a:p>
            <a:p>
              <a:pPr eaLnBrk="1" hangingPunct="1"/>
              <a:r>
                <a:rPr lang="pt-BR" altLang="pt-BR" sz="1600">
                  <a:latin typeface="Arial Narrow" charset="0"/>
                </a:rPr>
                <a:t>Brasília, 15 de setembro de 2011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495425" y="2416175"/>
            <a:ext cx="67468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6200">
                <a:solidFill>
                  <a:srgbClr val="0066FF"/>
                </a:solidFill>
              </a:rPr>
              <a:t>Para alguns, a morte</a:t>
            </a:r>
          </a:p>
          <a:p>
            <a:pPr eaLnBrk="1" hangingPunct="1"/>
            <a:r>
              <a:rPr lang="pt-BR" altLang="pt-BR" sz="6200">
                <a:solidFill>
                  <a:srgbClr val="0066FF"/>
                </a:solidFill>
              </a:rPr>
              <a:t>representa o fim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Lenz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0"/>
            <a:ext cx="508635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Lenzi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0"/>
            <a:ext cx="5089525"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Lenzi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0"/>
            <a:ext cx="5089525"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7346" name="Text Box 2"/>
          <p:cNvSpPr txBox="1">
            <a:spLocks noChangeArrowheads="1"/>
          </p:cNvSpPr>
          <p:nvPr/>
        </p:nvSpPr>
        <p:spPr bwMode="auto">
          <a:xfrm>
            <a:off x="847725" y="1978025"/>
            <a:ext cx="801052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6200">
                <a:solidFill>
                  <a:srgbClr val="0066FF"/>
                </a:solidFill>
              </a:rPr>
              <a:t>As lembranças, as obras</a:t>
            </a:r>
          </a:p>
          <a:p>
            <a:pPr eaLnBrk="1" hangingPunct="1"/>
            <a:r>
              <a:rPr lang="pt-BR" altLang="pt-BR" sz="6200">
                <a:solidFill>
                  <a:srgbClr val="0066FF"/>
                </a:solidFill>
              </a:rPr>
              <a:t>e as pessoas cativadas</a:t>
            </a:r>
          </a:p>
          <a:p>
            <a:pPr eaLnBrk="1" hangingPunct="1"/>
            <a:r>
              <a:rPr lang="pt-BR" altLang="pt-BR" sz="6200">
                <a:solidFill>
                  <a:srgbClr val="0066FF"/>
                </a:solidFill>
              </a:rPr>
              <a:t>são o reverso da morte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7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73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Lenzi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0"/>
            <a:ext cx="5089525"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Lenzi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0"/>
            <a:ext cx="5089525"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020888" y="246063"/>
            <a:ext cx="56737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4800">
                <a:solidFill>
                  <a:srgbClr val="0066FF"/>
                </a:solidFill>
              </a:rPr>
              <a:t>Henrique Leonel Lenzi</a:t>
            </a:r>
            <a:r>
              <a:rPr lang="pt-BR" altLang="pt-BR" sz="3600">
                <a:solidFill>
                  <a:srgbClr val="0066FF"/>
                </a:solidFill>
              </a:rPr>
              <a:t> </a:t>
            </a:r>
          </a:p>
          <a:p>
            <a:pPr eaLnBrk="1" hangingPunct="1"/>
            <a:r>
              <a:rPr lang="pt-BR" altLang="pt-BR" sz="1800">
                <a:latin typeface="Arial Narrow" charset="0"/>
              </a:rPr>
              <a:t>26 jun 1943 (Nova Prata, RS) - 15 set 2011 (Niterói, RJ) </a:t>
            </a:r>
          </a:p>
        </p:txBody>
      </p:sp>
      <p:sp>
        <p:nvSpPr>
          <p:cNvPr id="2591748" name="Text Box 4"/>
          <p:cNvSpPr txBox="1">
            <a:spLocks noChangeArrowheads="1"/>
          </p:cNvSpPr>
          <p:nvPr/>
        </p:nvSpPr>
        <p:spPr bwMode="auto">
          <a:xfrm>
            <a:off x="2522538" y="2316163"/>
            <a:ext cx="185737" cy="641350"/>
          </a:xfrm>
          <a:prstGeom prst="rect">
            <a:avLst/>
          </a:prstGeom>
          <a:noFill/>
          <a:ln w="9525">
            <a:noFill/>
            <a:miter lim="800000"/>
            <a:headEnd/>
            <a:tailEnd/>
          </a:ln>
          <a:effectLst/>
        </p:spPr>
        <p:txBody>
          <a:bodyPr wrap="none">
            <a:spAutoFit/>
          </a:bodyPr>
          <a:lstStyle/>
          <a:p>
            <a:pPr algn="l">
              <a:defRPr/>
            </a:pPr>
            <a:endParaRPr lang="pt-BR" sz="3600">
              <a:solidFill>
                <a:schemeClr val="tx1"/>
              </a:solidFill>
              <a:effectLst>
                <a:outerShdw blurRad="38100" dist="38100" dir="2700000" algn="tl">
                  <a:srgbClr val="DDDDDD"/>
                </a:outerShdw>
              </a:effectLst>
              <a:latin typeface="Arial" charset="0"/>
              <a:ea typeface="+mn-ea"/>
            </a:endParaRPr>
          </a:p>
        </p:txBody>
      </p:sp>
      <p:sp>
        <p:nvSpPr>
          <p:cNvPr id="2591750" name="Text Box 6" descr="Quadriculado pequeno"/>
          <p:cNvSpPr txBox="1">
            <a:spLocks noChangeArrowheads="1"/>
          </p:cNvSpPr>
          <p:nvPr/>
        </p:nvSpPr>
        <p:spPr bwMode="auto">
          <a:xfrm>
            <a:off x="4383088" y="2265363"/>
            <a:ext cx="4802187" cy="2100262"/>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lnSpc>
                <a:spcPct val="120000"/>
              </a:lnSpc>
            </a:pPr>
            <a:r>
              <a:rPr lang="pt-BR" altLang="pt-BR" sz="2200" i="1">
                <a:latin typeface="Arial" charset="0"/>
                <a:ea typeface="Times New Roman" charset="0"/>
              </a:rPr>
              <a:t>“De tempos em tempos, quando o grau de confiança no ser humano atinge níveis críticos, a Humanidade recebe provas de que ainda é possível manter a crença. </a:t>
            </a:r>
          </a:p>
        </p:txBody>
      </p:sp>
      <p:sp>
        <p:nvSpPr>
          <p:cNvPr id="2591751" name="Text Box 7" descr="Quadriculado pequeno"/>
          <p:cNvSpPr txBox="1">
            <a:spLocks noChangeArrowheads="1"/>
          </p:cNvSpPr>
          <p:nvPr/>
        </p:nvSpPr>
        <p:spPr bwMode="auto">
          <a:xfrm>
            <a:off x="4384675" y="4292600"/>
            <a:ext cx="4811713" cy="1189038"/>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lnSpc>
                <a:spcPct val="120000"/>
              </a:lnSpc>
            </a:pPr>
            <a:r>
              <a:rPr lang="pt-BR" altLang="pt-BR" sz="2200" i="1">
                <a:latin typeface="Arial" charset="0"/>
                <a:ea typeface="Times New Roman" charset="0"/>
              </a:rPr>
              <a:t>Desta vez, a prova veio com o nome de Henrique Lenzi.” </a:t>
            </a:r>
          </a:p>
          <a:p>
            <a:pPr algn="just" eaLnBrk="1" hangingPunct="1">
              <a:lnSpc>
                <a:spcPct val="120000"/>
              </a:lnSpc>
            </a:pPr>
            <a:r>
              <a:rPr lang="pt-BR" altLang="pt-BR" sz="1600">
                <a:latin typeface="Arial" charset="0"/>
                <a:ea typeface="Times New Roman" charset="0"/>
              </a:rPr>
              <a:t>  (Necrológio na Revista Brasília Médica da AMBr)</a:t>
            </a:r>
            <a:endParaRPr lang="pt-BR" altLang="pt-BR" sz="2200">
              <a:latin typeface="Arial Narrow" charset="0"/>
              <a:ea typeface="Times New Roman" charset="0"/>
            </a:endParaRPr>
          </a:p>
        </p:txBody>
      </p:sp>
      <p:pic>
        <p:nvPicPr>
          <p:cNvPr id="30726" name="Picture 10"/>
          <p:cNvPicPr>
            <a:picLocks noChangeAspect="1" noChangeArrowheads="1"/>
          </p:cNvPicPr>
          <p:nvPr/>
        </p:nvPicPr>
        <p:blipFill>
          <a:blip r:embed="rId2">
            <a:extLst>
              <a:ext uri="{28A0092B-C50C-407E-A947-70E740481C1C}">
                <a14:useLocalDpi xmlns:a14="http://schemas.microsoft.com/office/drawing/2010/main" val="0"/>
              </a:ext>
            </a:extLst>
          </a:blip>
          <a:srcRect l="65335" r="34" b="50189"/>
          <a:stretch>
            <a:fillRect/>
          </a:stretch>
        </p:blipFill>
        <p:spPr bwMode="auto">
          <a:xfrm>
            <a:off x="0" y="1797050"/>
            <a:ext cx="4183063"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17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9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1750" grpId="0" animBg="1"/>
      <p:bldP spid="25917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Lenz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0"/>
            <a:ext cx="508635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7043" name="Text Box 3"/>
          <p:cNvSpPr txBox="1">
            <a:spLocks noChangeArrowheads="1"/>
          </p:cNvSpPr>
          <p:nvPr/>
        </p:nvSpPr>
        <p:spPr bwMode="auto">
          <a:xfrm>
            <a:off x="1952625" y="44450"/>
            <a:ext cx="5815013" cy="2346325"/>
          </a:xfrm>
          <a:prstGeom prst="rect">
            <a:avLst/>
          </a:prstGeom>
          <a:noFill/>
          <a:ln w="9525">
            <a:noFill/>
            <a:miter lim="800000"/>
            <a:headEnd/>
            <a:tailEnd/>
          </a:ln>
          <a:effectLst/>
        </p:spPr>
        <p:txBody>
          <a:bodyPr wrap="none">
            <a:spAutoFit/>
          </a:bodyPr>
          <a:lstStyle/>
          <a:p>
            <a:pPr>
              <a:defRPr/>
            </a:pPr>
            <a:r>
              <a:rPr lang="pt-BR" sz="7400">
                <a:solidFill>
                  <a:srgbClr val="0066FF"/>
                </a:solidFill>
                <a:effectLst>
                  <a:outerShdw blurRad="38100" dist="38100" dir="2700000" algn="tl">
                    <a:srgbClr val="DDDDDD"/>
                  </a:outerShdw>
                </a:effectLst>
                <a:ea typeface="+mn-ea"/>
              </a:rPr>
              <a:t>Henrique Lenzi</a:t>
            </a:r>
          </a:p>
          <a:p>
            <a:pPr>
              <a:defRPr/>
            </a:pPr>
            <a:r>
              <a:rPr lang="pt-BR" sz="7400">
                <a:solidFill>
                  <a:srgbClr val="0066FF"/>
                </a:solidFill>
                <a:effectLst>
                  <a:outerShdw blurRad="38100" dist="38100" dir="2700000" algn="tl">
                    <a:srgbClr val="DDDDDD"/>
                  </a:outerShdw>
                </a:effectLst>
                <a:ea typeface="+mn-ea"/>
              </a:rPr>
              <a:t>continua vivo!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47043"/>
                                        </p:tgtEl>
                                        <p:attrNameLst>
                                          <p:attrName>style.visibility</p:attrName>
                                        </p:attrNameLst>
                                      </p:cBhvr>
                                      <p:to>
                                        <p:strVal val="visible"/>
                                      </p:to>
                                    </p:set>
                                    <p:animEffect transition="in" filter="wedge">
                                      <p:cBhvr>
                                        <p:cTn id="7" dur="1000"/>
                                        <p:tgtEl>
                                          <p:spTgt spid="264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70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Lenz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0"/>
            <a:ext cx="508635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8067" name="Text Box 3"/>
          <p:cNvSpPr txBox="1">
            <a:spLocks noChangeArrowheads="1"/>
          </p:cNvSpPr>
          <p:nvPr/>
        </p:nvSpPr>
        <p:spPr bwMode="auto">
          <a:xfrm>
            <a:off x="449263" y="269875"/>
            <a:ext cx="8839200" cy="1800225"/>
          </a:xfrm>
          <a:prstGeom prst="rect">
            <a:avLst/>
          </a:prstGeom>
          <a:noFill/>
          <a:ln w="9525">
            <a:noFill/>
            <a:miter lim="800000"/>
            <a:headEnd/>
            <a:tailEnd/>
          </a:ln>
          <a:effec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5600">
                <a:solidFill>
                  <a:srgbClr val="0066FF"/>
                </a:solidFill>
                <a:effectLst>
                  <a:outerShdw blurRad="38100" dist="38100" dir="2700000" algn="tl">
                    <a:srgbClr val="C0C0C0"/>
                  </a:outerShdw>
                </a:effectLst>
              </a:rPr>
              <a:t>E quem não o conheceu não</a:t>
            </a:r>
          </a:p>
          <a:p>
            <a:pPr eaLnBrk="1" hangingPunct="1"/>
            <a:r>
              <a:rPr lang="pt-BR" altLang="pt-BR" sz="5600">
                <a:solidFill>
                  <a:srgbClr val="0066FF"/>
                </a:solidFill>
                <a:effectLst>
                  <a:outerShdw blurRad="38100" dist="38100" dir="2700000" algn="tl">
                    <a:srgbClr val="C0C0C0"/>
                  </a:outerShdw>
                </a:effectLst>
              </a:rPr>
              <a:t>acreditará que tal ser existiu.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578225" y="296863"/>
            <a:ext cx="252571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6100">
                <a:solidFill>
                  <a:srgbClr val="0066FF"/>
                </a:solidFill>
              </a:rPr>
              <a:t>Epílogo</a:t>
            </a:r>
          </a:p>
        </p:txBody>
      </p:sp>
      <p:sp>
        <p:nvSpPr>
          <p:cNvPr id="2580483" name="Text Box 3" descr="Quadriculado pequeno"/>
          <p:cNvSpPr txBox="1">
            <a:spLocks noChangeArrowheads="1"/>
          </p:cNvSpPr>
          <p:nvPr/>
        </p:nvSpPr>
        <p:spPr bwMode="auto">
          <a:xfrm>
            <a:off x="962025" y="1412875"/>
            <a:ext cx="7677150" cy="7016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A ironia do destino: foram os linfócitos que Lenzi tanto amava que acabaram por lhe tirar a vida, ao se transformarem em um linfoma.  </a:t>
            </a:r>
          </a:p>
        </p:txBody>
      </p:sp>
      <p:sp>
        <p:nvSpPr>
          <p:cNvPr id="2580485" name="Text Box 5" descr="Quadriculado pequeno"/>
          <p:cNvSpPr txBox="1">
            <a:spLocks noChangeArrowheads="1"/>
          </p:cNvSpPr>
          <p:nvPr/>
        </p:nvSpPr>
        <p:spPr bwMode="auto">
          <a:xfrm>
            <a:off x="995363" y="3187700"/>
            <a:ext cx="7715250" cy="13112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Às 5 h da manhã do dia 15 de setembro de 2011, na UTI do Hospital de Clínicas de Niterói, imagino ter divisado um tênue sorriso quando Henrique se despedia de seu amigo de mais de 40 anos e partia para o pátria onde a luz não deixa sombras.  </a:t>
            </a:r>
          </a:p>
        </p:txBody>
      </p:sp>
      <p:sp>
        <p:nvSpPr>
          <p:cNvPr id="2580486" name="Text Box 6" descr="Quadriculado pequeno"/>
          <p:cNvSpPr txBox="1">
            <a:spLocks noChangeArrowheads="1"/>
          </p:cNvSpPr>
          <p:nvPr/>
        </p:nvSpPr>
        <p:spPr bwMode="auto">
          <a:xfrm>
            <a:off x="992188" y="2282825"/>
            <a:ext cx="7634287" cy="701675"/>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Com a coragem de sempre, partiu para a luta, leu todos os artigos sobre o assunto e se submeteu aos tratamentos preconizados. Em vão.</a:t>
            </a:r>
          </a:p>
        </p:txBody>
      </p:sp>
      <p:sp>
        <p:nvSpPr>
          <p:cNvPr id="2580487" name="Text Box 7" descr="Quadriculado pequeno"/>
          <p:cNvSpPr txBox="1">
            <a:spLocks noChangeArrowheads="1"/>
          </p:cNvSpPr>
          <p:nvPr/>
        </p:nvSpPr>
        <p:spPr bwMode="auto">
          <a:xfrm>
            <a:off x="995363" y="4681538"/>
            <a:ext cx="7747000" cy="1311275"/>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A nos confortar fica a convicção de que ele permanece imortalizado em cada um daqueles que tiveram o privilégio  de conhecê-lo e receber o influxo de afeto</a:t>
            </a:r>
          </a:p>
          <a:p>
            <a:pPr algn="just" eaLnBrk="1" hangingPunct="1">
              <a:buFont typeface="Wingdings" charset="2"/>
              <a:buNone/>
            </a:pPr>
            <a:r>
              <a:rPr lang="pt-BR" altLang="pt-BR" sz="2000">
                <a:latin typeface="Arial Narrow" charset="0"/>
              </a:rPr>
              <a:t>e sabedoria que dele sempre emanava. Com seu exemplo, Henrique Lenzi conseguiu resgatar nossa esperança no ser humano e no futuro da Humanidade.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4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04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804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483" grpId="0" animBg="1"/>
      <p:bldP spid="2580485" grpId="0" animBg="1"/>
      <p:bldP spid="2580486" grpId="0" animBg="1"/>
      <p:bldP spid="25804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mCheck">
          <a:fgClr>
            <a:srgbClr val="66CCFF"/>
          </a:fgClr>
          <a:bgClr>
            <a:schemeClr val="bg1"/>
          </a:bgClr>
        </a:pattFill>
        <a:effectLst/>
      </p:bgPr>
    </p:bg>
    <p:spTree>
      <p:nvGrpSpPr>
        <p:cNvPr id="1" name=""/>
        <p:cNvGrpSpPr/>
        <p:nvPr/>
      </p:nvGrpSpPr>
      <p:grpSpPr>
        <a:xfrm>
          <a:off x="0" y="0"/>
          <a:ext cx="0" cy="0"/>
          <a:chOff x="0" y="0"/>
          <a:chExt cx="0" cy="0"/>
        </a:xfrm>
      </p:grpSpPr>
      <p:sp>
        <p:nvSpPr>
          <p:cNvPr id="2607106" name="Text Box 2"/>
          <p:cNvSpPr txBox="1">
            <a:spLocks noChangeArrowheads="1"/>
          </p:cNvSpPr>
          <p:nvPr/>
        </p:nvSpPr>
        <p:spPr bwMode="auto">
          <a:xfrm>
            <a:off x="1104900" y="1816100"/>
            <a:ext cx="7302500" cy="3324225"/>
          </a:xfrm>
          <a:prstGeom prst="rect">
            <a:avLst/>
          </a:prstGeom>
          <a:noFill/>
          <a:ln w="9525">
            <a:noFill/>
            <a:miter lim="800000"/>
            <a:headEnd/>
            <a:tailEnd/>
          </a:ln>
          <a:effec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10600">
                <a:solidFill>
                  <a:srgbClr val="0066FF"/>
                </a:solidFill>
                <a:effectLst>
                  <a:outerShdw blurRad="38100" dist="38100" dir="2700000" algn="tl">
                    <a:srgbClr val="C0C0C0"/>
                  </a:outerShdw>
                </a:effectLst>
              </a:rPr>
              <a:t>Os múltiplos </a:t>
            </a:r>
          </a:p>
          <a:p>
            <a:pPr eaLnBrk="1" hangingPunct="1"/>
            <a:r>
              <a:rPr lang="pt-BR" altLang="pt-BR" sz="10600">
                <a:solidFill>
                  <a:srgbClr val="0066FF"/>
                </a:solidFill>
                <a:effectLst>
                  <a:outerShdw blurRad="38100" dist="38100" dir="2700000" algn="tl">
                    <a:srgbClr val="C0C0C0"/>
                  </a:outerShdw>
                </a:effectLst>
              </a:rPr>
              <a:t>Lenzis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
          <p:cNvSpPr txBox="1">
            <a:spLocks noChangeArrowheads="1"/>
          </p:cNvSpPr>
          <p:nvPr/>
        </p:nvSpPr>
        <p:spPr bwMode="auto">
          <a:xfrm>
            <a:off x="1304925" y="87313"/>
            <a:ext cx="71294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5400">
                <a:solidFill>
                  <a:srgbClr val="0066FF"/>
                </a:solidFill>
              </a:rPr>
              <a:t>Lenzi, o mestre inspirado</a:t>
            </a:r>
          </a:p>
        </p:txBody>
      </p:sp>
      <p:sp>
        <p:nvSpPr>
          <p:cNvPr id="2579467" name="Text Box 11" descr="Quadriculado pequeno"/>
          <p:cNvSpPr txBox="1">
            <a:spLocks noChangeArrowheads="1"/>
          </p:cNvSpPr>
          <p:nvPr/>
        </p:nvSpPr>
        <p:spPr bwMode="auto">
          <a:xfrm>
            <a:off x="860425" y="968375"/>
            <a:ext cx="7580313" cy="381000"/>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None/>
            </a:pPr>
            <a:r>
              <a:rPr lang="pt-BR" altLang="pt-BR" sz="1900">
                <a:latin typeface="Arial Narrow" charset="0"/>
              </a:rPr>
              <a:t>Poucos são os professores que desempenham seu ofício com a paixão do aprendiz.</a:t>
            </a:r>
          </a:p>
        </p:txBody>
      </p:sp>
      <p:sp>
        <p:nvSpPr>
          <p:cNvPr id="2579469" name="Text Box 13" descr="Quadriculado pequeno"/>
          <p:cNvSpPr txBox="1">
            <a:spLocks noChangeArrowheads="1"/>
          </p:cNvSpPr>
          <p:nvPr/>
        </p:nvSpPr>
        <p:spPr bwMode="auto">
          <a:xfrm>
            <a:off x="862013" y="1416050"/>
            <a:ext cx="4630737" cy="381000"/>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Que acreditam na força da pedagogia do exemplo.</a:t>
            </a:r>
          </a:p>
        </p:txBody>
      </p:sp>
      <p:sp>
        <p:nvSpPr>
          <p:cNvPr id="2579470" name="Text Box 14" descr="Quadriculado pequeno"/>
          <p:cNvSpPr txBox="1">
            <a:spLocks noChangeArrowheads="1"/>
          </p:cNvSpPr>
          <p:nvPr/>
        </p:nvSpPr>
        <p:spPr bwMode="auto">
          <a:xfrm>
            <a:off x="869950" y="1863725"/>
            <a:ext cx="5970588" cy="381000"/>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Que sabem instilar nos alunos a curiosidade e o gosto pelo saber.</a:t>
            </a:r>
          </a:p>
        </p:txBody>
      </p:sp>
      <p:sp>
        <p:nvSpPr>
          <p:cNvPr id="2579471" name="Text Box 15" descr="Quadriculado pequeno"/>
          <p:cNvSpPr txBox="1">
            <a:spLocks noChangeArrowheads="1"/>
          </p:cNvSpPr>
          <p:nvPr/>
        </p:nvSpPr>
        <p:spPr bwMode="auto">
          <a:xfrm>
            <a:off x="866775" y="2319338"/>
            <a:ext cx="5737225" cy="381000"/>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Que sabem transformar o aprendizado em atividade prazerosa.</a:t>
            </a:r>
          </a:p>
        </p:txBody>
      </p:sp>
      <p:sp>
        <p:nvSpPr>
          <p:cNvPr id="2579472" name="Text Box 16" descr="Quadriculado pequeno"/>
          <p:cNvSpPr txBox="1">
            <a:spLocks noChangeArrowheads="1"/>
          </p:cNvSpPr>
          <p:nvPr/>
        </p:nvSpPr>
        <p:spPr bwMode="auto">
          <a:xfrm>
            <a:off x="860425" y="2762250"/>
            <a:ext cx="6618288" cy="381000"/>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Que se colocam no lugar do aluno para sentir suas dificuldades e medos.</a:t>
            </a:r>
          </a:p>
        </p:txBody>
      </p:sp>
      <p:sp>
        <p:nvSpPr>
          <p:cNvPr id="2579473" name="Text Box 17" descr="Quadriculado pequeno"/>
          <p:cNvSpPr txBox="1">
            <a:spLocks noChangeArrowheads="1"/>
          </p:cNvSpPr>
          <p:nvPr/>
        </p:nvSpPr>
        <p:spPr bwMode="auto">
          <a:xfrm>
            <a:off x="849313" y="3206750"/>
            <a:ext cx="5159375" cy="381000"/>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Que sabem explicar com simplicidade temas complexos.</a:t>
            </a:r>
          </a:p>
        </p:txBody>
      </p:sp>
      <p:sp>
        <p:nvSpPr>
          <p:cNvPr id="2579474" name="Text Box 18" descr="Quadriculado pequeno"/>
          <p:cNvSpPr txBox="1">
            <a:spLocks noChangeArrowheads="1"/>
          </p:cNvSpPr>
          <p:nvPr/>
        </p:nvSpPr>
        <p:spPr bwMode="auto">
          <a:xfrm>
            <a:off x="866775" y="3632200"/>
            <a:ext cx="5103813" cy="381000"/>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Que tratam seus alunos com respeito e sem arrogância.</a:t>
            </a:r>
          </a:p>
        </p:txBody>
      </p:sp>
      <p:sp>
        <p:nvSpPr>
          <p:cNvPr id="2579475" name="Text Box 19" descr="Quadriculado pequeno"/>
          <p:cNvSpPr txBox="1">
            <a:spLocks noChangeArrowheads="1"/>
          </p:cNvSpPr>
          <p:nvPr/>
        </p:nvSpPr>
        <p:spPr bwMode="auto">
          <a:xfrm>
            <a:off x="884238" y="4062413"/>
            <a:ext cx="6683375" cy="381000"/>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Que transformam alunos em discípulos e estes em seguidores devotados.</a:t>
            </a:r>
          </a:p>
        </p:txBody>
      </p:sp>
      <p:sp>
        <p:nvSpPr>
          <p:cNvPr id="2579476" name="Text Box 20" descr="Quadriculado pequeno"/>
          <p:cNvSpPr txBox="1">
            <a:spLocks noChangeArrowheads="1"/>
          </p:cNvSpPr>
          <p:nvPr/>
        </p:nvSpPr>
        <p:spPr bwMode="auto">
          <a:xfrm>
            <a:off x="911225" y="4513263"/>
            <a:ext cx="4521200" cy="381000"/>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Que utilizam a educação para melhorar o mundo.</a:t>
            </a:r>
          </a:p>
        </p:txBody>
      </p:sp>
      <p:sp>
        <p:nvSpPr>
          <p:cNvPr id="2579478" name="Text Box 22" descr="Quadriculado pequeno"/>
          <p:cNvSpPr txBox="1">
            <a:spLocks noChangeArrowheads="1"/>
          </p:cNvSpPr>
          <p:nvPr/>
        </p:nvSpPr>
        <p:spPr bwMode="auto">
          <a:xfrm>
            <a:off x="917575" y="4948238"/>
            <a:ext cx="7243763" cy="381000"/>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Que ensinam a transformar o saber em instrumento de crescimento e libertação.</a:t>
            </a:r>
          </a:p>
        </p:txBody>
      </p:sp>
      <p:sp>
        <p:nvSpPr>
          <p:cNvPr id="2579479" name="Text Box 23" descr="Quadriculado pequeno"/>
          <p:cNvSpPr txBox="1">
            <a:spLocks noChangeArrowheads="1"/>
          </p:cNvSpPr>
          <p:nvPr/>
        </p:nvSpPr>
        <p:spPr bwMode="auto">
          <a:xfrm>
            <a:off x="892175" y="5392738"/>
            <a:ext cx="6496050" cy="381000"/>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Que, apesar das dificuldades, não perdem o entusiasmo e a esperança.</a:t>
            </a:r>
          </a:p>
        </p:txBody>
      </p:sp>
      <p:sp>
        <p:nvSpPr>
          <p:cNvPr id="2579480" name="Text Box 24" descr="Quadriculado pequeno"/>
          <p:cNvSpPr txBox="1">
            <a:spLocks noChangeArrowheads="1"/>
          </p:cNvSpPr>
          <p:nvPr/>
        </p:nvSpPr>
        <p:spPr bwMode="auto">
          <a:xfrm>
            <a:off x="922338" y="5824538"/>
            <a:ext cx="3133725" cy="381000"/>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Esses são os chamados mestres.</a:t>
            </a:r>
          </a:p>
        </p:txBody>
      </p:sp>
      <p:sp>
        <p:nvSpPr>
          <p:cNvPr id="2579481" name="Text Box 25" descr="Quadriculado pequeno"/>
          <p:cNvSpPr txBox="1">
            <a:spLocks noChangeArrowheads="1"/>
          </p:cNvSpPr>
          <p:nvPr/>
        </p:nvSpPr>
        <p:spPr bwMode="auto">
          <a:xfrm>
            <a:off x="908050" y="6267450"/>
            <a:ext cx="5651500" cy="381000"/>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r>
              <a:rPr lang="pt-BR" altLang="pt-BR" sz="1900">
                <a:latin typeface="Arial Narrow" charset="0"/>
              </a:rPr>
              <a:t>Henrique Lenzi foi um verdadeiro mestre, um mestre inspirado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9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94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794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794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794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7947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7947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7947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7947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7947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7947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7948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79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9467" grpId="0" animBg="1"/>
      <p:bldP spid="2579469" grpId="0" animBg="1"/>
      <p:bldP spid="2579470" grpId="0" animBg="1"/>
      <p:bldP spid="2579471" grpId="0" animBg="1"/>
      <p:bldP spid="2579472" grpId="0" animBg="1"/>
      <p:bldP spid="2579473" grpId="0" animBg="1"/>
      <p:bldP spid="2579474" grpId="0" animBg="1"/>
      <p:bldP spid="2579475" grpId="0" animBg="1"/>
      <p:bldP spid="2579476" grpId="0" animBg="1"/>
      <p:bldP spid="2579478" grpId="0" animBg="1"/>
      <p:bldP spid="2579479" grpId="0" animBg="1"/>
      <p:bldP spid="2579480" grpId="0" animBg="1"/>
      <p:bldP spid="25794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922338" y="419100"/>
            <a:ext cx="77485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5000">
                <a:solidFill>
                  <a:srgbClr val="0066FF"/>
                </a:solidFill>
              </a:rPr>
              <a:t>As inovações de mestre Lenzi</a:t>
            </a:r>
          </a:p>
        </p:txBody>
      </p:sp>
      <p:pic>
        <p:nvPicPr>
          <p:cNvPr id="2667523" name="53 BEETHOVEN Piano Sonata No.8 Pathetique.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885238" y="760413"/>
            <a:ext cx="241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524" name="Text Box 4" descr="Quadriculado pequeno"/>
          <p:cNvSpPr txBox="1">
            <a:spLocks noChangeArrowheads="1"/>
          </p:cNvSpPr>
          <p:nvPr/>
        </p:nvSpPr>
        <p:spPr bwMode="auto">
          <a:xfrm>
            <a:off x="374650" y="1362075"/>
            <a:ext cx="8928100" cy="412750"/>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a:latin typeface="Arial Narrow" charset="0"/>
              </a:rPr>
              <a:t> Música erudita ou apreciação de pintura antes de iniciar aulas, reuniões ou discussões. </a:t>
            </a:r>
          </a:p>
        </p:txBody>
      </p:sp>
      <p:sp>
        <p:nvSpPr>
          <p:cNvPr id="2667525" name="Text Box 5" descr="Quadriculado pequeno"/>
          <p:cNvSpPr txBox="1">
            <a:spLocks noChangeArrowheads="1"/>
          </p:cNvSpPr>
          <p:nvPr/>
        </p:nvSpPr>
        <p:spPr bwMode="auto">
          <a:xfrm>
            <a:off x="382588" y="1901825"/>
            <a:ext cx="8966200" cy="733425"/>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None/>
            </a:pPr>
            <a:r>
              <a:rPr lang="pt-BR" altLang="pt-BR">
                <a:latin typeface="Arial Narrow" charset="0"/>
              </a:rPr>
              <a:t>Por que? </a:t>
            </a:r>
          </a:p>
          <a:p>
            <a:pPr algn="just" eaLnBrk="1" hangingPunct="1">
              <a:buFont typeface="Wingdings" charset="2"/>
              <a:buNone/>
            </a:pPr>
            <a:r>
              <a:rPr lang="pt-BR" altLang="pt-BR">
                <a:latin typeface="Arial Narrow" charset="0"/>
              </a:rPr>
              <a:t>Recurso motivacional + universalização da cultura + serenização da mente  </a:t>
            </a:r>
          </a:p>
        </p:txBody>
      </p:sp>
      <p:sp>
        <p:nvSpPr>
          <p:cNvPr id="2667526" name="Text Box 6" descr="Quadriculado pequeno"/>
          <p:cNvSpPr txBox="1">
            <a:spLocks noChangeArrowheads="1"/>
          </p:cNvSpPr>
          <p:nvPr/>
        </p:nvSpPr>
        <p:spPr bwMode="auto">
          <a:xfrm>
            <a:off x="388938" y="4500563"/>
            <a:ext cx="8974137" cy="73342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a:latin typeface="Arial Narrow" charset="0"/>
              </a:rPr>
              <a:t> Participação  de toda a equipe, dos pesquisadores ao pessoal de limpeza, nas sessões</a:t>
            </a:r>
          </a:p>
          <a:p>
            <a:pPr algn="just" eaLnBrk="1" hangingPunct="1">
              <a:buFont typeface="Wingdings" charset="2"/>
              <a:buNone/>
            </a:pPr>
            <a:r>
              <a:rPr lang="pt-BR" altLang="pt-BR">
                <a:latin typeface="Arial Narrow" charset="0"/>
              </a:rPr>
              <a:t>   científico-culturais diárias do Departamento de Patologia. </a:t>
            </a:r>
          </a:p>
        </p:txBody>
      </p:sp>
      <p:sp>
        <p:nvSpPr>
          <p:cNvPr id="2667527" name="Text Box 7" descr="Quadriculado pequeno"/>
          <p:cNvSpPr txBox="1">
            <a:spLocks noChangeArrowheads="1"/>
          </p:cNvSpPr>
          <p:nvPr/>
        </p:nvSpPr>
        <p:spPr bwMode="auto">
          <a:xfrm>
            <a:off x="425450" y="5394325"/>
            <a:ext cx="8959850" cy="958850"/>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lnSpc>
                <a:spcPct val="90000"/>
              </a:lnSpc>
              <a:buFont typeface="Wingdings" charset="2"/>
              <a:buNone/>
            </a:pPr>
            <a:r>
              <a:rPr lang="pt-BR" altLang="pt-BR">
                <a:latin typeface="Arial Narrow" charset="0"/>
              </a:rPr>
              <a:t>Por que? </a:t>
            </a:r>
          </a:p>
          <a:p>
            <a:pPr algn="just" eaLnBrk="1" hangingPunct="1">
              <a:lnSpc>
                <a:spcPct val="90000"/>
              </a:lnSpc>
              <a:buFont typeface="Wingdings" charset="2"/>
              <a:buNone/>
            </a:pPr>
            <a:r>
              <a:rPr lang="pt-BR" altLang="pt-BR">
                <a:latin typeface="Arial Narrow" charset="0"/>
              </a:rPr>
              <a:t>Democratização e universalização da cultura + estímulo à união do grupo e ao</a:t>
            </a:r>
          </a:p>
          <a:p>
            <a:pPr algn="just" eaLnBrk="1" hangingPunct="1">
              <a:lnSpc>
                <a:spcPct val="90000"/>
              </a:lnSpc>
              <a:buFont typeface="Wingdings" charset="2"/>
              <a:buNone/>
            </a:pPr>
            <a:r>
              <a:rPr lang="pt-BR" altLang="pt-BR">
                <a:latin typeface="Arial Narrow" charset="0"/>
              </a:rPr>
              <a:t>sentimento de equipe. </a:t>
            </a:r>
          </a:p>
        </p:txBody>
      </p:sp>
      <p:sp>
        <p:nvSpPr>
          <p:cNvPr id="33800" name="Text Box 9"/>
          <p:cNvSpPr txBox="1">
            <a:spLocks noChangeArrowheads="1"/>
          </p:cNvSpPr>
          <p:nvPr/>
        </p:nvSpPr>
        <p:spPr bwMode="auto">
          <a:xfrm>
            <a:off x="758825" y="5210175"/>
            <a:ext cx="1841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endParaRPr lang="pt-BR" altLang="pt-BR">
              <a:latin typeface="Arial Narrow" charset="0"/>
            </a:endParaRPr>
          </a:p>
        </p:txBody>
      </p:sp>
      <p:sp>
        <p:nvSpPr>
          <p:cNvPr id="2667531" name="Text Box 11" descr="Quadriculado pequeno"/>
          <p:cNvSpPr txBox="1">
            <a:spLocks noChangeArrowheads="1"/>
          </p:cNvSpPr>
          <p:nvPr/>
        </p:nvSpPr>
        <p:spPr bwMode="auto">
          <a:xfrm>
            <a:off x="374650" y="2760663"/>
            <a:ext cx="8969375" cy="73342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a:latin typeface="Arial Narrow" charset="0"/>
              </a:rPr>
              <a:t> Mutirões para ajudar um participante do grupo em um projeto de pesquisa ou </a:t>
            </a:r>
          </a:p>
          <a:p>
            <a:pPr algn="just" eaLnBrk="1" hangingPunct="1">
              <a:buFont typeface="Wingdings" charset="2"/>
              <a:buNone/>
            </a:pPr>
            <a:r>
              <a:rPr lang="pt-BR" altLang="pt-BR">
                <a:latin typeface="Arial Narrow" charset="0"/>
              </a:rPr>
              <a:t>  para terminar uma tese ou artigo científico. </a:t>
            </a:r>
          </a:p>
        </p:txBody>
      </p:sp>
      <p:sp>
        <p:nvSpPr>
          <p:cNvPr id="2667532" name="Text Box 12" descr="Quadriculado pequeno"/>
          <p:cNvSpPr txBox="1">
            <a:spLocks noChangeArrowheads="1"/>
          </p:cNvSpPr>
          <p:nvPr/>
        </p:nvSpPr>
        <p:spPr bwMode="auto">
          <a:xfrm>
            <a:off x="366713" y="3629025"/>
            <a:ext cx="9005887" cy="733425"/>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None/>
            </a:pPr>
            <a:r>
              <a:rPr lang="pt-BR" altLang="pt-BR">
                <a:latin typeface="Arial Narrow" charset="0"/>
              </a:rPr>
              <a:t>Por que?</a:t>
            </a:r>
          </a:p>
          <a:p>
            <a:pPr algn="just" eaLnBrk="1" hangingPunct="1">
              <a:buFont typeface="Wingdings" charset="2"/>
              <a:buNone/>
            </a:pPr>
            <a:r>
              <a:rPr lang="pt-BR" altLang="pt-BR">
                <a:latin typeface="Arial Narrow" charset="0"/>
              </a:rPr>
              <a:t>Estímulo à união do grupo e ao sentimento de solidariedade e coleguismo.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75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75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75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75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75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7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667523"/>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336246" fill="hold"/>
                                        <p:tgtEl>
                                          <p:spTgt spid="2667523"/>
                                        </p:tgtEl>
                                      </p:cBhvr>
                                    </p:cmd>
                                  </p:childTnLst>
                                </p:cTn>
                              </p:par>
                            </p:childTnLst>
                          </p:cTn>
                        </p:par>
                      </p:childTnLst>
                    </p:cTn>
                  </p:par>
                </p:childTnLst>
              </p:cTn>
              <p:nextCondLst>
                <p:cond evt="onClick" delay="0">
                  <p:tgtEl>
                    <p:spTgt spid="2667523"/>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2667523"/>
                </p:tgtEl>
              </p:cMediaNode>
            </p:audio>
          </p:childTnLst>
        </p:cTn>
      </p:par>
    </p:tnLst>
    <p:bldLst>
      <p:bldP spid="2667524" grpId="0" animBg="1"/>
      <p:bldP spid="2667525" grpId="0" animBg="1"/>
      <p:bldP spid="2667526" grpId="0" animBg="1"/>
      <p:bldP spid="2667527" grpId="0" animBg="1"/>
      <p:bldP spid="2667531" grpId="0" animBg="1"/>
      <p:bldP spid="26675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4778375" y="527050"/>
            <a:ext cx="184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endParaRPr lang="pt-BR" altLang="pt-BR" sz="1900">
              <a:latin typeface="Arial Narrow" charset="0"/>
            </a:endParaRPr>
          </a:p>
        </p:txBody>
      </p:sp>
      <p:sp>
        <p:nvSpPr>
          <p:cNvPr id="34819" name="Text Box 4"/>
          <p:cNvSpPr txBox="1">
            <a:spLocks noChangeArrowheads="1"/>
          </p:cNvSpPr>
          <p:nvPr/>
        </p:nvSpPr>
        <p:spPr bwMode="auto">
          <a:xfrm>
            <a:off x="1250950" y="373063"/>
            <a:ext cx="71580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5400">
                <a:solidFill>
                  <a:srgbClr val="0066FF"/>
                </a:solidFill>
              </a:rPr>
              <a:t>Lenzi, o sedento de saber</a:t>
            </a:r>
          </a:p>
        </p:txBody>
      </p:sp>
      <p:pic>
        <p:nvPicPr>
          <p:cNvPr id="34820" name="Picture 6"/>
          <p:cNvPicPr>
            <a:picLocks noChangeAspect="1" noChangeArrowheads="1"/>
          </p:cNvPicPr>
          <p:nvPr/>
        </p:nvPicPr>
        <p:blipFill>
          <a:blip r:embed="rId2">
            <a:extLst>
              <a:ext uri="{28A0092B-C50C-407E-A947-70E740481C1C}">
                <a14:useLocalDpi xmlns:a14="http://schemas.microsoft.com/office/drawing/2010/main" val="0"/>
              </a:ext>
            </a:extLst>
          </a:blip>
          <a:srcRect l="11075" r="9959"/>
          <a:stretch>
            <a:fillRect/>
          </a:stretch>
        </p:blipFill>
        <p:spPr bwMode="auto">
          <a:xfrm>
            <a:off x="0" y="1387475"/>
            <a:ext cx="3228975"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6631" name="Text Box 7" descr="Quadriculado pequeno"/>
          <p:cNvSpPr txBox="1">
            <a:spLocks noChangeArrowheads="1"/>
          </p:cNvSpPr>
          <p:nvPr/>
        </p:nvSpPr>
        <p:spPr bwMode="auto">
          <a:xfrm>
            <a:off x="3416300" y="2266950"/>
            <a:ext cx="5826125" cy="733425"/>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None/>
            </a:pPr>
            <a:r>
              <a:rPr lang="pt-BR" altLang="pt-BR">
                <a:latin typeface="Arial Narrow" charset="0"/>
              </a:rPr>
              <a:t>O </a:t>
            </a:r>
            <a:r>
              <a:rPr lang="pt-BR" altLang="pt-BR" i="1">
                <a:latin typeface="Arial Narrow" charset="0"/>
              </a:rPr>
              <a:t>documentador compulsivo</a:t>
            </a:r>
            <a:r>
              <a:rPr lang="pt-BR" altLang="pt-BR">
                <a:latin typeface="Arial Narrow" charset="0"/>
              </a:rPr>
              <a:t>: caderninhos de anotações + canetas, lapiseiras, marca-textos + câmara fotográfica</a:t>
            </a:r>
          </a:p>
        </p:txBody>
      </p:sp>
      <p:sp>
        <p:nvSpPr>
          <p:cNvPr id="2586632" name="Text Box 8" descr="Quadriculado pequeno"/>
          <p:cNvSpPr txBox="1">
            <a:spLocks noChangeArrowheads="1"/>
          </p:cNvSpPr>
          <p:nvPr/>
        </p:nvSpPr>
        <p:spPr bwMode="auto">
          <a:xfrm>
            <a:off x="3457575" y="3155950"/>
            <a:ext cx="5827713" cy="329882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None/>
            </a:pPr>
            <a:r>
              <a:rPr lang="pt-BR" altLang="pt-BR">
                <a:latin typeface="Arial Narrow" charset="0"/>
              </a:rPr>
              <a:t>O </a:t>
            </a:r>
            <a:r>
              <a:rPr lang="pt-BR" altLang="pt-BR" i="1">
                <a:latin typeface="Arial Narrow" charset="0"/>
              </a:rPr>
              <a:t>leitor compulsivo</a:t>
            </a:r>
            <a:r>
              <a:rPr lang="pt-BR" altLang="pt-BR">
                <a:latin typeface="Arial Narrow" charset="0"/>
              </a:rPr>
              <a:t>: </a:t>
            </a:r>
          </a:p>
          <a:p>
            <a:pPr algn="just" eaLnBrk="1" hangingPunct="1">
              <a:buFont typeface="Wingdings" charset="2"/>
              <a:buChar char="§"/>
            </a:pPr>
            <a:r>
              <a:rPr lang="pt-BR" altLang="pt-BR">
                <a:latin typeface="Arial Narrow" charset="0"/>
              </a:rPr>
              <a:t> milhares de livros espalhados pela casa da família em </a:t>
            </a:r>
          </a:p>
          <a:p>
            <a:pPr algn="just" eaLnBrk="1" hangingPunct="1">
              <a:buFont typeface="Wingdings" charset="2"/>
              <a:buNone/>
            </a:pPr>
            <a:r>
              <a:rPr lang="pt-BR" altLang="pt-BR">
                <a:latin typeface="Arial Narrow" charset="0"/>
              </a:rPr>
              <a:t>Nova Prata (reforço dos alicerces) + Departamento de Patologia da Fiocruz + apartamento em Brasília e anexo</a:t>
            </a:r>
          </a:p>
          <a:p>
            <a:pPr algn="just" eaLnBrk="1" hangingPunct="1">
              <a:buFont typeface="Wingdings" charset="2"/>
              <a:buNone/>
            </a:pPr>
            <a:r>
              <a:rPr lang="pt-BR" altLang="pt-BR">
                <a:latin typeface="Arial Narrow" charset="0"/>
              </a:rPr>
              <a:t>(precedência sobre os moradores)</a:t>
            </a:r>
          </a:p>
          <a:p>
            <a:pPr algn="just" eaLnBrk="1" hangingPunct="1">
              <a:buFont typeface="Wingdings" charset="2"/>
              <a:buChar char="§"/>
            </a:pPr>
            <a:r>
              <a:rPr lang="pt-BR" altLang="pt-BR">
                <a:latin typeface="Arial Narrow" charset="0"/>
              </a:rPr>
              <a:t> leitura concomitante de quatro ou cinco livros</a:t>
            </a:r>
          </a:p>
          <a:p>
            <a:pPr algn="just" eaLnBrk="1" hangingPunct="1">
              <a:buFont typeface="Wingdings" charset="2"/>
              <a:buChar char="§"/>
            </a:pPr>
            <a:r>
              <a:rPr lang="pt-BR" altLang="pt-BR">
                <a:latin typeface="Arial Narrow" charset="0"/>
              </a:rPr>
              <a:t> assinalava as partes importantes com marca-textos de várias cores, de acordo com hierarquia de importância</a:t>
            </a:r>
          </a:p>
          <a:p>
            <a:pPr algn="just" eaLnBrk="1" hangingPunct="1">
              <a:buFont typeface="Wingdings" charset="2"/>
              <a:buChar char="§"/>
            </a:pPr>
            <a:r>
              <a:rPr lang="pt-BR" altLang="pt-BR">
                <a:latin typeface="Arial Narrow" charset="0"/>
              </a:rPr>
              <a:t> áreas de interesse: todas, principalmente ciência, arte</a:t>
            </a:r>
          </a:p>
          <a:p>
            <a:pPr algn="just" eaLnBrk="1" hangingPunct="1">
              <a:buFont typeface="Wingdings" charset="2"/>
              <a:buNone/>
            </a:pPr>
            <a:r>
              <a:rPr lang="pt-BR" altLang="pt-BR">
                <a:latin typeface="Arial Narrow" charset="0"/>
              </a:rPr>
              <a:t>e filosofia  </a:t>
            </a:r>
          </a:p>
        </p:txBody>
      </p:sp>
      <p:sp>
        <p:nvSpPr>
          <p:cNvPr id="34823" name="Text Box 9" descr="Quadriculado pequeno"/>
          <p:cNvSpPr txBox="1">
            <a:spLocks noChangeArrowheads="1"/>
          </p:cNvSpPr>
          <p:nvPr/>
        </p:nvSpPr>
        <p:spPr bwMode="auto">
          <a:xfrm>
            <a:off x="3394075" y="1404938"/>
            <a:ext cx="5826125" cy="73342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None/>
            </a:pPr>
            <a:r>
              <a:rPr lang="pt-BR" altLang="pt-BR">
                <a:latin typeface="Arial Narrow" charset="0"/>
              </a:rPr>
              <a:t>O </a:t>
            </a:r>
            <a:r>
              <a:rPr lang="pt-BR" altLang="pt-BR" i="1">
                <a:latin typeface="Arial Narrow" charset="0"/>
              </a:rPr>
              <a:t>aprendiz compulsivo</a:t>
            </a:r>
            <a:r>
              <a:rPr lang="pt-BR" altLang="pt-BR">
                <a:latin typeface="Arial Narrow" charset="0"/>
              </a:rPr>
              <a:t>: a máxima ‘aproveitar qualquer oportunidade para aprender, seja o que for’.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66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6631" grpId="0" animBg="1"/>
      <p:bldP spid="25866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hqdefault"/>
          <p:cNvPicPr>
            <a:picLocks noChangeAspect="1" noChangeArrowheads="1"/>
          </p:cNvPicPr>
          <p:nvPr/>
        </p:nvPicPr>
        <p:blipFill>
          <a:blip r:embed="rId2">
            <a:extLst>
              <a:ext uri="{28A0092B-C50C-407E-A947-70E740481C1C}">
                <a14:useLocalDpi xmlns:a14="http://schemas.microsoft.com/office/drawing/2010/main" val="0"/>
              </a:ext>
            </a:extLst>
          </a:blip>
          <a:srcRect l="11459" t="5710" r="27489"/>
          <a:stretch>
            <a:fillRect/>
          </a:stretch>
        </p:blipFill>
        <p:spPr bwMode="auto">
          <a:xfrm>
            <a:off x="0" y="2044700"/>
            <a:ext cx="3027363"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4"/>
          <p:cNvSpPr txBox="1">
            <a:spLocks noChangeArrowheads="1"/>
          </p:cNvSpPr>
          <p:nvPr/>
        </p:nvSpPr>
        <p:spPr bwMode="auto">
          <a:xfrm>
            <a:off x="1479550" y="323850"/>
            <a:ext cx="6797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5400">
                <a:solidFill>
                  <a:srgbClr val="0066FF"/>
                </a:solidFill>
              </a:rPr>
              <a:t>Lenzi, o erudito humilde</a:t>
            </a:r>
          </a:p>
        </p:txBody>
      </p:sp>
      <p:sp>
        <p:nvSpPr>
          <p:cNvPr id="35844" name="Text Box 10" descr="Quadriculado pequeno"/>
          <p:cNvSpPr txBox="1">
            <a:spLocks noChangeArrowheads="1"/>
          </p:cNvSpPr>
          <p:nvPr/>
        </p:nvSpPr>
        <p:spPr bwMode="auto">
          <a:xfrm>
            <a:off x="3416300" y="1270000"/>
            <a:ext cx="2471738" cy="52482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lnSpc>
                <a:spcPct val="110000"/>
              </a:lnSpc>
              <a:buFont typeface="Wingdings" charset="2"/>
              <a:buChar char="§"/>
            </a:pPr>
            <a:r>
              <a:rPr lang="pt-BR" altLang="pt-BR" sz="2200">
                <a:latin typeface="Arial Narrow" charset="0"/>
              </a:rPr>
              <a:t> Patologia</a:t>
            </a:r>
          </a:p>
          <a:p>
            <a:pPr algn="just" eaLnBrk="1" hangingPunct="1">
              <a:lnSpc>
                <a:spcPct val="110000"/>
              </a:lnSpc>
              <a:buFont typeface="Wingdings" charset="2"/>
              <a:buChar char="§"/>
            </a:pPr>
            <a:r>
              <a:rPr lang="pt-BR" altLang="pt-BR" sz="2200">
                <a:latin typeface="Arial Narrow" charset="0"/>
              </a:rPr>
              <a:t> Imunologia</a:t>
            </a:r>
          </a:p>
          <a:p>
            <a:pPr algn="just" eaLnBrk="1" hangingPunct="1">
              <a:lnSpc>
                <a:spcPct val="110000"/>
              </a:lnSpc>
              <a:buFont typeface="Wingdings" charset="2"/>
              <a:buChar char="§"/>
            </a:pPr>
            <a:r>
              <a:rPr lang="pt-BR" altLang="pt-BR" sz="2200">
                <a:latin typeface="Arial Narrow" charset="0"/>
              </a:rPr>
              <a:t> Imunopatologia</a:t>
            </a:r>
          </a:p>
          <a:p>
            <a:pPr algn="just" eaLnBrk="1" hangingPunct="1">
              <a:lnSpc>
                <a:spcPct val="110000"/>
              </a:lnSpc>
              <a:buFont typeface="Wingdings" charset="2"/>
              <a:buChar char="§"/>
            </a:pPr>
            <a:r>
              <a:rPr lang="pt-BR" altLang="pt-BR" sz="2200">
                <a:latin typeface="Arial Narrow" charset="0"/>
              </a:rPr>
              <a:t> Parasitologia</a:t>
            </a:r>
          </a:p>
          <a:p>
            <a:pPr algn="just" eaLnBrk="1" hangingPunct="1">
              <a:lnSpc>
                <a:spcPct val="110000"/>
              </a:lnSpc>
              <a:buFont typeface="Wingdings" charset="2"/>
              <a:buChar char="§"/>
            </a:pPr>
            <a:r>
              <a:rPr lang="pt-BR" altLang="pt-BR" sz="2200">
                <a:latin typeface="Arial Narrow" charset="0"/>
              </a:rPr>
              <a:t> Biologia de sistemas</a:t>
            </a:r>
          </a:p>
          <a:p>
            <a:pPr algn="just" eaLnBrk="1" hangingPunct="1">
              <a:lnSpc>
                <a:spcPct val="110000"/>
              </a:lnSpc>
              <a:buFont typeface="Wingdings" charset="2"/>
              <a:buChar char="§"/>
            </a:pPr>
            <a:r>
              <a:rPr lang="pt-BR" altLang="pt-BR" sz="2200">
                <a:latin typeface="Arial Narrow" charset="0"/>
              </a:rPr>
              <a:t> Evolução</a:t>
            </a:r>
          </a:p>
          <a:p>
            <a:pPr algn="just" eaLnBrk="1" hangingPunct="1">
              <a:lnSpc>
                <a:spcPct val="110000"/>
              </a:lnSpc>
              <a:buFont typeface="Wingdings" charset="2"/>
              <a:buChar char="§"/>
            </a:pPr>
            <a:r>
              <a:rPr lang="pt-BR" altLang="pt-BR" sz="2200">
                <a:latin typeface="Arial Narrow" charset="0"/>
              </a:rPr>
              <a:t> Sistemas complexos</a:t>
            </a:r>
          </a:p>
          <a:p>
            <a:pPr algn="just" eaLnBrk="1" hangingPunct="1">
              <a:lnSpc>
                <a:spcPct val="110000"/>
              </a:lnSpc>
              <a:buFont typeface="Wingdings" charset="2"/>
              <a:buChar char="§"/>
            </a:pPr>
            <a:r>
              <a:rPr lang="pt-BR" altLang="pt-BR" sz="2200">
                <a:latin typeface="Arial Narrow" charset="0"/>
              </a:rPr>
              <a:t> Física</a:t>
            </a:r>
          </a:p>
          <a:p>
            <a:pPr algn="just" eaLnBrk="1" hangingPunct="1">
              <a:lnSpc>
                <a:spcPct val="110000"/>
              </a:lnSpc>
              <a:buFont typeface="Wingdings" charset="2"/>
              <a:buChar char="§"/>
            </a:pPr>
            <a:r>
              <a:rPr lang="pt-BR" altLang="pt-BR" sz="2200">
                <a:latin typeface="Arial Narrow" charset="0"/>
              </a:rPr>
              <a:t> Cosmologia</a:t>
            </a:r>
          </a:p>
          <a:p>
            <a:pPr algn="just" eaLnBrk="1" hangingPunct="1">
              <a:lnSpc>
                <a:spcPct val="110000"/>
              </a:lnSpc>
              <a:buFont typeface="Wingdings" charset="2"/>
              <a:buChar char="§"/>
            </a:pPr>
            <a:r>
              <a:rPr lang="pt-BR" altLang="pt-BR" sz="2200">
                <a:latin typeface="Arial Narrow" charset="0"/>
              </a:rPr>
              <a:t> Filosofia da ciência</a:t>
            </a:r>
          </a:p>
          <a:p>
            <a:pPr algn="just" eaLnBrk="1" hangingPunct="1">
              <a:lnSpc>
                <a:spcPct val="110000"/>
              </a:lnSpc>
              <a:buFont typeface="Wingdings" charset="2"/>
              <a:buChar char="§"/>
            </a:pPr>
            <a:r>
              <a:rPr lang="pt-BR" altLang="pt-BR" sz="2200">
                <a:latin typeface="Arial Narrow" charset="0"/>
              </a:rPr>
              <a:t> Filosofia</a:t>
            </a:r>
          </a:p>
          <a:p>
            <a:pPr algn="just" eaLnBrk="1" hangingPunct="1">
              <a:lnSpc>
                <a:spcPct val="110000"/>
              </a:lnSpc>
              <a:buFont typeface="Wingdings" charset="2"/>
              <a:buChar char="§"/>
            </a:pPr>
            <a:r>
              <a:rPr lang="pt-BR" altLang="pt-BR" sz="2200">
                <a:latin typeface="Arial Narrow" charset="0"/>
              </a:rPr>
              <a:t> Música</a:t>
            </a:r>
          </a:p>
          <a:p>
            <a:pPr algn="just" eaLnBrk="1" hangingPunct="1">
              <a:lnSpc>
                <a:spcPct val="110000"/>
              </a:lnSpc>
              <a:buFont typeface="Wingdings" charset="2"/>
              <a:buChar char="§"/>
            </a:pPr>
            <a:r>
              <a:rPr lang="pt-BR" altLang="pt-BR" sz="2200">
                <a:latin typeface="Arial Narrow" charset="0"/>
              </a:rPr>
              <a:t> Artes plásticas</a:t>
            </a:r>
          </a:p>
          <a:p>
            <a:pPr algn="just" eaLnBrk="1" hangingPunct="1">
              <a:lnSpc>
                <a:spcPct val="110000"/>
              </a:lnSpc>
              <a:buFont typeface="Wingdings" charset="2"/>
              <a:buChar char="§"/>
            </a:pPr>
            <a:r>
              <a:rPr lang="pt-BR" altLang="pt-BR" sz="2200">
                <a:latin typeface="Arial Narrow" charset="0"/>
              </a:rPr>
              <a:t> Literatura</a:t>
            </a:r>
          </a:p>
        </p:txBody>
      </p:sp>
      <p:sp>
        <p:nvSpPr>
          <p:cNvPr id="2584600" name="Text Box 24" descr="Quadriculado pequeno"/>
          <p:cNvSpPr txBox="1">
            <a:spLocks noChangeArrowheads="1"/>
          </p:cNvSpPr>
          <p:nvPr/>
        </p:nvSpPr>
        <p:spPr bwMode="auto">
          <a:xfrm>
            <a:off x="6261100" y="1790700"/>
            <a:ext cx="2878138" cy="4117975"/>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lnSpc>
                <a:spcPct val="150000"/>
              </a:lnSpc>
              <a:buFont typeface="Wingdings" charset="2"/>
              <a:buChar char="§"/>
            </a:pPr>
            <a:r>
              <a:rPr lang="pt-BR" altLang="pt-BR" sz="2200">
                <a:latin typeface="Arial Narrow" charset="0"/>
              </a:rPr>
              <a:t> Microscopia eletrônica</a:t>
            </a:r>
          </a:p>
          <a:p>
            <a:pPr algn="just" eaLnBrk="1" hangingPunct="1">
              <a:lnSpc>
                <a:spcPct val="150000"/>
              </a:lnSpc>
              <a:buFont typeface="Wingdings" charset="2"/>
              <a:buChar char="§"/>
            </a:pPr>
            <a:r>
              <a:rPr lang="pt-BR" altLang="pt-BR" sz="2200">
                <a:latin typeface="Arial Narrow" charset="0"/>
              </a:rPr>
              <a:t> Microscopia confocal</a:t>
            </a:r>
          </a:p>
          <a:p>
            <a:pPr algn="just" eaLnBrk="1" hangingPunct="1">
              <a:lnSpc>
                <a:spcPct val="150000"/>
              </a:lnSpc>
              <a:buFont typeface="Wingdings" charset="2"/>
              <a:buChar char="§"/>
            </a:pPr>
            <a:r>
              <a:rPr lang="pt-BR" altLang="pt-BR" sz="2200">
                <a:latin typeface="Arial Narrow" charset="0"/>
              </a:rPr>
              <a:t> Biologia molecular</a:t>
            </a:r>
          </a:p>
          <a:p>
            <a:pPr algn="just" eaLnBrk="1" hangingPunct="1">
              <a:lnSpc>
                <a:spcPct val="150000"/>
              </a:lnSpc>
              <a:buFont typeface="Wingdings" charset="2"/>
              <a:buChar char="§"/>
            </a:pPr>
            <a:r>
              <a:rPr lang="pt-BR" altLang="pt-BR" sz="2200">
                <a:latin typeface="Arial Narrow" charset="0"/>
              </a:rPr>
              <a:t> Genômica</a:t>
            </a:r>
          </a:p>
          <a:p>
            <a:pPr algn="just" eaLnBrk="1" hangingPunct="1">
              <a:lnSpc>
                <a:spcPct val="150000"/>
              </a:lnSpc>
              <a:buFont typeface="Wingdings" charset="2"/>
              <a:buChar char="§"/>
            </a:pPr>
            <a:r>
              <a:rPr lang="pt-BR" altLang="pt-BR" sz="2200">
                <a:latin typeface="Arial Narrow" charset="0"/>
              </a:rPr>
              <a:t> Proteômica</a:t>
            </a:r>
          </a:p>
          <a:p>
            <a:pPr algn="just" eaLnBrk="1" hangingPunct="1">
              <a:lnSpc>
                <a:spcPct val="150000"/>
              </a:lnSpc>
              <a:buFont typeface="Wingdings" charset="2"/>
              <a:buChar char="§"/>
            </a:pPr>
            <a:r>
              <a:rPr lang="pt-BR" altLang="pt-BR" sz="2200">
                <a:latin typeface="Arial Narrow" charset="0"/>
              </a:rPr>
              <a:t> Metabolômica</a:t>
            </a:r>
          </a:p>
          <a:p>
            <a:pPr algn="just" eaLnBrk="1" hangingPunct="1">
              <a:lnSpc>
                <a:spcPct val="150000"/>
              </a:lnSpc>
              <a:buFont typeface="Wingdings" charset="2"/>
              <a:buChar char="§"/>
            </a:pPr>
            <a:r>
              <a:rPr lang="pt-BR" altLang="pt-BR" sz="2200">
                <a:latin typeface="Arial Narrow" charset="0"/>
              </a:rPr>
              <a:t> Fractais</a:t>
            </a:r>
          </a:p>
          <a:p>
            <a:pPr algn="just" eaLnBrk="1" hangingPunct="1">
              <a:lnSpc>
                <a:spcPct val="150000"/>
              </a:lnSpc>
              <a:buFont typeface="Wingdings" charset="2"/>
              <a:buChar char="§"/>
            </a:pPr>
            <a:r>
              <a:rPr lang="pt-BR" altLang="pt-BR" sz="2200">
                <a:latin typeface="Arial Narrow" charset="0"/>
              </a:rPr>
              <a:t> Modelagem matemática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4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46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1475"/>
            <a:ext cx="327025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p:cNvSpPr txBox="1">
            <a:spLocks noChangeArrowheads="1"/>
          </p:cNvSpPr>
          <p:nvPr/>
        </p:nvSpPr>
        <p:spPr bwMode="auto">
          <a:xfrm>
            <a:off x="4768850" y="685800"/>
            <a:ext cx="182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endParaRPr lang="pt-BR" altLang="pt-BR" sz="1900">
              <a:latin typeface="Arial Narrow" charset="0"/>
            </a:endParaRPr>
          </a:p>
        </p:txBody>
      </p:sp>
      <p:sp>
        <p:nvSpPr>
          <p:cNvPr id="36868" name="Text Box 5"/>
          <p:cNvSpPr txBox="1">
            <a:spLocks noChangeArrowheads="1"/>
          </p:cNvSpPr>
          <p:nvPr/>
        </p:nvSpPr>
        <p:spPr bwMode="auto">
          <a:xfrm>
            <a:off x="1508125" y="323850"/>
            <a:ext cx="6743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eaLnBrk="1" hangingPunct="1"/>
            <a:r>
              <a:rPr lang="pt-BR" altLang="pt-BR" sz="5400">
                <a:solidFill>
                  <a:srgbClr val="0066FF"/>
                </a:solidFill>
              </a:rPr>
              <a:t>Lenzi, o gestor inovador</a:t>
            </a:r>
          </a:p>
        </p:txBody>
      </p:sp>
      <p:sp>
        <p:nvSpPr>
          <p:cNvPr id="36869" name="Text Box 6"/>
          <p:cNvSpPr txBox="1">
            <a:spLocks noChangeArrowheads="1"/>
          </p:cNvSpPr>
          <p:nvPr/>
        </p:nvSpPr>
        <p:spPr bwMode="auto">
          <a:xfrm>
            <a:off x="3735388" y="1423988"/>
            <a:ext cx="184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l" eaLnBrk="1" hangingPunct="1"/>
            <a:endParaRPr lang="pt-BR" altLang="pt-BR" sz="2200">
              <a:latin typeface="Arial Narrow" charset="0"/>
            </a:endParaRPr>
          </a:p>
        </p:txBody>
      </p:sp>
      <p:sp>
        <p:nvSpPr>
          <p:cNvPr id="2583559" name="Text Box 7" descr="Quadriculado pequeno"/>
          <p:cNvSpPr txBox="1">
            <a:spLocks noChangeArrowheads="1"/>
          </p:cNvSpPr>
          <p:nvPr/>
        </p:nvSpPr>
        <p:spPr bwMode="auto">
          <a:xfrm>
            <a:off x="3563938" y="1363663"/>
            <a:ext cx="5649912" cy="10064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Organizador e chefe do Serviço de Patologia do Hospital das Forças Armadas (1973-1978): implantação de técnicas de imunoistoquímica &gt;&gt; centro de referência para Brasília</a:t>
            </a:r>
          </a:p>
        </p:txBody>
      </p:sp>
      <p:sp>
        <p:nvSpPr>
          <p:cNvPr id="2583560" name="Text Box 8" descr="Quadriculado pequeno"/>
          <p:cNvSpPr txBox="1">
            <a:spLocks noChangeArrowheads="1"/>
          </p:cNvSpPr>
          <p:nvPr/>
        </p:nvSpPr>
        <p:spPr bwMode="auto">
          <a:xfrm>
            <a:off x="3575050" y="2476500"/>
            <a:ext cx="5649913" cy="1190625"/>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lnSpc>
                <a:spcPct val="90000"/>
              </a:lnSpc>
              <a:buFont typeface="Wingdings" charset="2"/>
              <a:buChar char="§"/>
            </a:pPr>
            <a:r>
              <a:rPr lang="pt-BR" altLang="pt-BR" sz="2000">
                <a:latin typeface="Arial Narrow" charset="0"/>
              </a:rPr>
              <a:t> Organizador e chefe do Departamento de Patologia do Instituto Oswaldo Cruz (1984-2005): implantação de microscopia confocal e outras técnicas &gt;&gt; centro de referência para a América Latina</a:t>
            </a:r>
          </a:p>
        </p:txBody>
      </p:sp>
      <p:sp>
        <p:nvSpPr>
          <p:cNvPr id="2583561" name="Text Box 9" descr="Quadriculado pequeno"/>
          <p:cNvSpPr txBox="1">
            <a:spLocks noChangeArrowheads="1"/>
          </p:cNvSpPr>
          <p:nvPr/>
        </p:nvSpPr>
        <p:spPr bwMode="auto">
          <a:xfrm>
            <a:off x="3576638" y="3789363"/>
            <a:ext cx="5695950" cy="1311275"/>
          </a:xfrm>
          <a:prstGeom prst="rect">
            <a:avLst/>
          </a:prstGeom>
          <a:pattFill prst="smCheck">
            <a:fgClr>
              <a:srgbClr val="81D58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Diretor da Superintendência de Informação Técnico-</a:t>
            </a:r>
          </a:p>
          <a:p>
            <a:pPr algn="just" eaLnBrk="1" hangingPunct="1">
              <a:buFont typeface="Wingdings" charset="2"/>
              <a:buNone/>
            </a:pPr>
            <a:r>
              <a:rPr lang="pt-BR" altLang="pt-BR" sz="2000">
                <a:latin typeface="Arial Narrow" charset="0"/>
              </a:rPr>
              <a:t>Científica da Fiocruz (1986-1989): informatização e melhoria substancial da gráfica + apoio de estatística para pesquisadores (faltou apoio político)</a:t>
            </a:r>
          </a:p>
        </p:txBody>
      </p:sp>
      <p:sp>
        <p:nvSpPr>
          <p:cNvPr id="2583562" name="Text Box 10" descr="Quadriculado pequeno"/>
          <p:cNvSpPr txBox="1">
            <a:spLocks noChangeArrowheads="1"/>
          </p:cNvSpPr>
          <p:nvPr/>
        </p:nvSpPr>
        <p:spPr bwMode="auto">
          <a:xfrm>
            <a:off x="3563938" y="5218113"/>
            <a:ext cx="5675312" cy="1066800"/>
          </a:xfrm>
          <a:prstGeom prst="rect">
            <a:avLst/>
          </a:prstGeom>
          <a:pattFill prst="smCheck">
            <a:fgClr>
              <a:srgbClr val="FFBD5B"/>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bg2"/>
                </a:solidFill>
                <a:latin typeface="Impact" charset="0"/>
                <a:ea typeface="ＭＳ Ｐゴシック" charset="-128"/>
              </a:defRPr>
            </a:lvl1pPr>
            <a:lvl2pPr marL="37931725" indent="-37474525" eaLnBrk="0" hangingPunct="0">
              <a:defRPr sz="2100">
                <a:solidFill>
                  <a:schemeClr val="bg2"/>
                </a:solidFill>
                <a:latin typeface="Impact" charset="0"/>
                <a:ea typeface="ＭＳ Ｐゴシック" charset="-128"/>
              </a:defRPr>
            </a:lvl2pPr>
            <a:lvl3pPr eaLnBrk="0" hangingPunct="0">
              <a:defRPr sz="2100">
                <a:solidFill>
                  <a:schemeClr val="bg2"/>
                </a:solidFill>
                <a:latin typeface="Impact" charset="0"/>
                <a:ea typeface="ＭＳ Ｐゴシック" charset="-128"/>
              </a:defRPr>
            </a:lvl3pPr>
            <a:lvl4pPr eaLnBrk="0" hangingPunct="0">
              <a:defRPr sz="2100">
                <a:solidFill>
                  <a:schemeClr val="bg2"/>
                </a:solidFill>
                <a:latin typeface="Impact" charset="0"/>
                <a:ea typeface="ＭＳ Ｐゴシック" charset="-128"/>
              </a:defRPr>
            </a:lvl4pPr>
            <a:lvl5pPr eaLnBrk="0" hangingPunct="0">
              <a:defRPr sz="2100">
                <a:solidFill>
                  <a:schemeClr val="bg2"/>
                </a:solidFill>
                <a:latin typeface="Impact" charset="0"/>
                <a:ea typeface="ＭＳ Ｐゴシック" charset="-128"/>
              </a:defRPr>
            </a:lvl5pPr>
            <a:lvl6pPr marL="457200" eaLnBrk="0" fontAlgn="base" hangingPunct="0">
              <a:spcBef>
                <a:spcPct val="0"/>
              </a:spcBef>
              <a:spcAft>
                <a:spcPct val="0"/>
              </a:spcAft>
              <a:defRPr sz="2100">
                <a:solidFill>
                  <a:schemeClr val="bg2"/>
                </a:solidFill>
                <a:latin typeface="Impact" charset="0"/>
                <a:ea typeface="ＭＳ Ｐゴシック" charset="-128"/>
              </a:defRPr>
            </a:lvl6pPr>
            <a:lvl7pPr marL="914400" eaLnBrk="0" fontAlgn="base" hangingPunct="0">
              <a:spcBef>
                <a:spcPct val="0"/>
              </a:spcBef>
              <a:spcAft>
                <a:spcPct val="0"/>
              </a:spcAft>
              <a:defRPr sz="2100">
                <a:solidFill>
                  <a:schemeClr val="bg2"/>
                </a:solidFill>
                <a:latin typeface="Impact" charset="0"/>
                <a:ea typeface="ＭＳ Ｐゴシック" charset="-128"/>
              </a:defRPr>
            </a:lvl7pPr>
            <a:lvl8pPr marL="1371600" eaLnBrk="0" fontAlgn="base" hangingPunct="0">
              <a:spcBef>
                <a:spcPct val="0"/>
              </a:spcBef>
              <a:spcAft>
                <a:spcPct val="0"/>
              </a:spcAft>
              <a:defRPr sz="2100">
                <a:solidFill>
                  <a:schemeClr val="bg2"/>
                </a:solidFill>
                <a:latin typeface="Impact" charset="0"/>
                <a:ea typeface="ＭＳ Ｐゴシック" charset="-128"/>
              </a:defRPr>
            </a:lvl8pPr>
            <a:lvl9pPr marL="1828800" eaLnBrk="0" fontAlgn="base" hangingPunct="0">
              <a:spcBef>
                <a:spcPct val="0"/>
              </a:spcBef>
              <a:spcAft>
                <a:spcPct val="0"/>
              </a:spcAft>
              <a:defRPr sz="2100">
                <a:solidFill>
                  <a:schemeClr val="bg2"/>
                </a:solidFill>
                <a:latin typeface="Impact" charset="0"/>
                <a:ea typeface="ＭＳ Ｐゴシック" charset="-128"/>
              </a:defRPr>
            </a:lvl9pPr>
          </a:lstStyle>
          <a:p>
            <a:pPr algn="just" eaLnBrk="1" hangingPunct="1">
              <a:buFont typeface="Wingdings" charset="2"/>
              <a:buChar char="§"/>
            </a:pPr>
            <a:r>
              <a:rPr lang="pt-BR" altLang="pt-BR" sz="2000">
                <a:latin typeface="Arial Narrow" charset="0"/>
              </a:rPr>
              <a:t> Vice-presidente de Pesquisa da Fundação Oswaldo</a:t>
            </a:r>
          </a:p>
          <a:p>
            <a:pPr algn="just" eaLnBrk="1" hangingPunct="1">
              <a:lnSpc>
                <a:spcPct val="110000"/>
              </a:lnSpc>
              <a:buFont typeface="Wingdings" charset="2"/>
              <a:buNone/>
            </a:pPr>
            <a:r>
              <a:rPr lang="pt-BR" altLang="pt-BR" sz="2000">
                <a:latin typeface="Arial Narrow" charset="0"/>
              </a:rPr>
              <a:t>Cruz (1990-1991): aparelhamento de laboratórios + implantação de novas tecnologias de pesquisa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35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35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835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3559" grpId="0" animBg="1"/>
      <p:bldP spid="2583560" grpId="0" animBg="1"/>
      <p:bldP spid="2583561" grpId="0" animBg="1"/>
      <p:bldP spid="2583562" grpId="0" animBg="1"/>
    </p:bldLst>
  </p:timing>
</p:sld>
</file>

<file path=ppt/theme/theme1.xml><?xml version="1.0" encoding="utf-8"?>
<a:theme xmlns:a="http://schemas.openxmlformats.org/drawingml/2006/main" name="Estrutura padrão">
  <a:themeElements>
    <a:clrScheme name="Estrutura padrão 8">
      <a:dk1>
        <a:srgbClr val="FFFFFF"/>
      </a:dk1>
      <a:lt1>
        <a:srgbClr val="FFFFFF"/>
      </a:lt1>
      <a:dk2>
        <a:srgbClr val="FFFF00"/>
      </a:dk2>
      <a:lt2>
        <a:srgbClr val="000000"/>
      </a:lt2>
      <a:accent1>
        <a:srgbClr val="FF9900"/>
      </a:accent1>
      <a:accent2>
        <a:srgbClr val="00FFFF"/>
      </a:accent2>
      <a:accent3>
        <a:srgbClr val="FFFFFF"/>
      </a:accent3>
      <a:accent4>
        <a:srgbClr val="DADADA"/>
      </a:accent4>
      <a:accent5>
        <a:srgbClr val="FFCAAA"/>
      </a:accent5>
      <a:accent6>
        <a:srgbClr val="00E7E7"/>
      </a:accent6>
      <a:hlink>
        <a:srgbClr val="FF0000"/>
      </a:hlink>
      <a:folHlink>
        <a:srgbClr val="969696"/>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100" b="0" i="0" u="none" strike="noStrike" cap="none" normalizeH="0" baseline="0">
            <a:ln>
              <a:noFill/>
            </a:ln>
            <a:solidFill>
              <a:schemeClr val="bg2"/>
            </a:solidFill>
            <a:effectLst/>
            <a:latin typeface="Impact"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100" b="0" i="0" u="none" strike="noStrike" cap="none" normalizeH="0" baseline="0">
            <a:ln>
              <a:noFill/>
            </a:ln>
            <a:solidFill>
              <a:schemeClr val="bg2"/>
            </a:solidFill>
            <a:effectLst/>
            <a:latin typeface="Impact"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strutura padrão 8">
        <a:dk1>
          <a:srgbClr val="FFFFFF"/>
        </a:dk1>
        <a:lt1>
          <a:srgbClr val="FFFFFF"/>
        </a:lt1>
        <a:dk2>
          <a:srgbClr val="FFFF00"/>
        </a:dk2>
        <a:lt2>
          <a:srgbClr val="000000"/>
        </a:lt2>
        <a:accent1>
          <a:srgbClr val="FF9900"/>
        </a:accent1>
        <a:accent2>
          <a:srgbClr val="00FFFF"/>
        </a:accent2>
        <a:accent3>
          <a:srgbClr val="FFFFFF"/>
        </a:accent3>
        <a:accent4>
          <a:srgbClr val="DADADA"/>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strutura padrão">
  <a:themeElements>
    <a:clrScheme name="1_Estrutura padrão 8">
      <a:dk1>
        <a:srgbClr val="FFFFFF"/>
      </a:dk1>
      <a:lt1>
        <a:srgbClr val="FFFFFF"/>
      </a:lt1>
      <a:dk2>
        <a:srgbClr val="FFFF00"/>
      </a:dk2>
      <a:lt2>
        <a:srgbClr val="000000"/>
      </a:lt2>
      <a:accent1>
        <a:srgbClr val="FF9900"/>
      </a:accent1>
      <a:accent2>
        <a:srgbClr val="00FFFF"/>
      </a:accent2>
      <a:accent3>
        <a:srgbClr val="FFFFFF"/>
      </a:accent3>
      <a:accent4>
        <a:srgbClr val="DADADA"/>
      </a:accent4>
      <a:accent5>
        <a:srgbClr val="FFCAAA"/>
      </a:accent5>
      <a:accent6>
        <a:srgbClr val="00E7E7"/>
      </a:accent6>
      <a:hlink>
        <a:srgbClr val="FF0000"/>
      </a:hlink>
      <a:folHlink>
        <a:srgbClr val="969696"/>
      </a:folHlink>
    </a:clrScheme>
    <a:fontScheme name="1_Estrutura padrão">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100" b="0" i="0" u="none" strike="noStrike" cap="none" normalizeH="0" baseline="0">
            <a:ln>
              <a:noFill/>
            </a:ln>
            <a:solidFill>
              <a:schemeClr val="bg2"/>
            </a:solidFill>
            <a:effectLst/>
            <a:latin typeface="Impact"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100" b="0" i="0" u="none" strike="noStrike" cap="none" normalizeH="0" baseline="0">
            <a:ln>
              <a:noFill/>
            </a:ln>
            <a:solidFill>
              <a:schemeClr val="bg2"/>
            </a:solidFill>
            <a:effectLst/>
            <a:latin typeface="Impact" charset="0"/>
          </a:defRPr>
        </a:defPPr>
      </a:lstStyle>
    </a:lnDef>
  </a:objectDefaults>
  <a:extraClrSchemeLst>
    <a:extraClrScheme>
      <a:clrScheme name="1_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Estrutura padrão 8">
        <a:dk1>
          <a:srgbClr val="FFFFFF"/>
        </a:dk1>
        <a:lt1>
          <a:srgbClr val="FFFFFF"/>
        </a:lt1>
        <a:dk2>
          <a:srgbClr val="FFFF00"/>
        </a:dk2>
        <a:lt2>
          <a:srgbClr val="000000"/>
        </a:lt2>
        <a:accent1>
          <a:srgbClr val="FF9900"/>
        </a:accent1>
        <a:accent2>
          <a:srgbClr val="00FFFF"/>
        </a:accent2>
        <a:accent3>
          <a:srgbClr val="FFFFFF"/>
        </a:accent3>
        <a:accent4>
          <a:srgbClr val="DADADA"/>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000000"/>
    </a:lt1>
    <a:dk2>
      <a:srgbClr val="0000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14915</TotalTime>
  <Words>1435</Words>
  <Application>Microsoft Office PowerPoint</Application>
  <PresentationFormat>Personalizar</PresentationFormat>
  <Paragraphs>180</Paragraphs>
  <Slides>32</Slides>
  <Notes>1</Notes>
  <HiddenSlides>0</HiddenSlides>
  <MMClips>1</MMClips>
  <ScaleCrop>false</ScaleCrop>
  <HeadingPairs>
    <vt:vector size="8" baseType="variant">
      <vt:variant>
        <vt:lpstr>Fontes usadas</vt:lpstr>
      </vt:variant>
      <vt:variant>
        <vt:i4>7</vt:i4>
      </vt:variant>
      <vt:variant>
        <vt:lpstr>Tema</vt:lpstr>
      </vt:variant>
      <vt:variant>
        <vt:i4>2</vt:i4>
      </vt:variant>
      <vt:variant>
        <vt:lpstr>Servidores OLE incorporados</vt:lpstr>
      </vt:variant>
      <vt:variant>
        <vt:i4>1</vt:i4>
      </vt:variant>
      <vt:variant>
        <vt:lpstr>Títulos de slides</vt:lpstr>
      </vt:variant>
      <vt:variant>
        <vt:i4>32</vt:i4>
      </vt:variant>
    </vt:vector>
  </HeadingPairs>
  <TitlesOfParts>
    <vt:vector size="42" baseType="lpstr">
      <vt:lpstr>Impact</vt:lpstr>
      <vt:lpstr>ＭＳ Ｐゴシック</vt:lpstr>
      <vt:lpstr>Arial</vt:lpstr>
      <vt:lpstr>Times New Roman</vt:lpstr>
      <vt:lpstr>Century Gothic</vt:lpstr>
      <vt:lpstr>Arial Narrow</vt:lpstr>
      <vt:lpstr>Wingdings</vt:lpstr>
      <vt:lpstr>Estrutura padrão</vt:lpstr>
      <vt:lpstr>1_Estrutura padrão</vt:lpstr>
      <vt:lpstr>Microsoft Clip Gallery</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Carlos Eduardo Tosta</dc:creator>
  <cp:lastModifiedBy>Fernando</cp:lastModifiedBy>
  <cp:revision>86</cp:revision>
  <dcterms:created xsi:type="dcterms:W3CDTF">2001-12-02T17:42:21Z</dcterms:created>
  <dcterms:modified xsi:type="dcterms:W3CDTF">2016-08-21T15:29:51Z</dcterms:modified>
</cp:coreProperties>
</file>